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application/vnd.openxmlformats-officedocument.presentationml.slide" Extension="sldx"/>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 PartName="/ppt/embeddings/Microsoft_Office_PowerPoint_Slide1.sldx"/>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3.bin"/>
  <Override ContentType="application/vnd.openxmlformats-officedocument.oleObject" PartName="/ppt/embeddings/oleObject5.bin"/>
  <Override ContentType="application/vnd.openxmlformats-officedocument.oleObject" PartName="/ppt/embeddings/oleObject4.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Lst>
  <p:sldSz cy="6858000" cx="12192000"/>
  <p:notesSz cx="6950075" cy="9236075"/>
  <p:embeddedFontLst>
    <p:embeddedFont>
      <p:font typeface="Raleway"/>
      <p:regular r:id="rId95"/>
      <p:bold r:id="rId96"/>
      <p:italic r:id="rId97"/>
      <p:boldItalic r:id="rId98"/>
    </p:embeddedFont>
    <p:embeddedFont>
      <p:font typeface="Lato"/>
      <p:regular r:id="rId99"/>
      <p:bold r:id="rId100"/>
      <p:italic r:id="rId101"/>
      <p:boldItalic r:id="rId102"/>
    </p:embeddedFont>
    <p:embeddedFont>
      <p:font typeface="Raleway Light"/>
      <p:regular r:id="rId103"/>
      <p:bold r:id="rId104"/>
      <p:italic r:id="rId105"/>
      <p:boldItalic r:id="rId106"/>
    </p:embeddedFont>
    <p:embeddedFont>
      <p:font typeface="Century Gothic"/>
      <p:regular r:id="rId107"/>
      <p:bold r:id="rId108"/>
      <p:italic r:id="rId109"/>
      <p:boldItalic r:id="rId1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1" roundtripDataSignature="AMtx7mj16cI6X1z9Ic21CpoZU+9Mzpxs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font" Target="fonts/CenturyGothic-regular.fntdata"/><Relationship Id="rId106" Type="http://schemas.openxmlformats.org/officeDocument/2006/relationships/font" Target="fonts/RalewayLight-boldItalic.fntdata"/><Relationship Id="rId105" Type="http://schemas.openxmlformats.org/officeDocument/2006/relationships/font" Target="fonts/RalewayLight-italic.fntdata"/><Relationship Id="rId104" Type="http://schemas.openxmlformats.org/officeDocument/2006/relationships/font" Target="fonts/RalewayLight-bold.fntdata"/><Relationship Id="rId109" Type="http://schemas.openxmlformats.org/officeDocument/2006/relationships/font" Target="fonts/CenturyGothic-italic.fntdata"/><Relationship Id="rId108" Type="http://schemas.openxmlformats.org/officeDocument/2006/relationships/font" Target="fonts/CenturyGothic-bold.fntdata"/><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font" Target="fonts/RalewayLight-regular.fntdata"/><Relationship Id="rId102" Type="http://schemas.openxmlformats.org/officeDocument/2006/relationships/font" Target="fonts/Lato-boldItalic.fntdata"/><Relationship Id="rId101" Type="http://schemas.openxmlformats.org/officeDocument/2006/relationships/font" Target="fonts/Lato-italic.fntdata"/><Relationship Id="rId100" Type="http://schemas.openxmlformats.org/officeDocument/2006/relationships/font" Target="fonts/Lato-bold.fntdata"/><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font" Target="fonts/Raleway-regular.fntdata"/><Relationship Id="rId94" Type="http://schemas.openxmlformats.org/officeDocument/2006/relationships/slide" Target="slides/slide90.xml"/><Relationship Id="rId97" Type="http://schemas.openxmlformats.org/officeDocument/2006/relationships/font" Target="fonts/Raleway-italic.fntdata"/><Relationship Id="rId96" Type="http://schemas.openxmlformats.org/officeDocument/2006/relationships/font" Target="fonts/Raleway-bold.fntdata"/><Relationship Id="rId11" Type="http://schemas.openxmlformats.org/officeDocument/2006/relationships/slide" Target="slides/slide7.xml"/><Relationship Id="rId99" Type="http://schemas.openxmlformats.org/officeDocument/2006/relationships/font" Target="fonts/Lato-regular.fntdata"/><Relationship Id="rId10" Type="http://schemas.openxmlformats.org/officeDocument/2006/relationships/slide" Target="slides/slide6.xml"/><Relationship Id="rId98" Type="http://schemas.openxmlformats.org/officeDocument/2006/relationships/font" Target="fonts/Raleway-boldItalic.fntdata"/><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10" Type="http://schemas.openxmlformats.org/officeDocument/2006/relationships/font" Target="fonts/CenturyGothic-boldItalic.fntdata"/><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111" Type="http://customschemas.google.com/relationships/presentationmetadata" Target="metadata"/><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1699" cy="463408"/>
          </a:xfrm>
          <a:prstGeom prst="rect">
            <a:avLst/>
          </a:prstGeom>
          <a:noFill/>
          <a:ln>
            <a:noFill/>
          </a:ln>
        </p:spPr>
        <p:txBody>
          <a:bodyPr anchorCtr="0" anchor="t" bIns="46225" lIns="92475" spcFirstLastPara="1" rIns="92475" wrap="square" tIns="462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36768" y="0"/>
            <a:ext cx="3011699" cy="463408"/>
          </a:xfrm>
          <a:prstGeom prst="rect">
            <a:avLst/>
          </a:prstGeom>
          <a:noFill/>
          <a:ln>
            <a:noFill/>
          </a:ln>
        </p:spPr>
        <p:txBody>
          <a:bodyPr anchorCtr="0" anchor="t" bIns="46225" lIns="92475" spcFirstLastPara="1" rIns="92475" wrap="square" tIns="462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2669"/>
            <a:ext cx="3011699" cy="463407"/>
          </a:xfrm>
          <a:prstGeom prst="rect">
            <a:avLst/>
          </a:prstGeom>
          <a:noFill/>
          <a:ln>
            <a:noFill/>
          </a:ln>
        </p:spPr>
        <p:txBody>
          <a:bodyPr anchorCtr="0" anchor="b" bIns="46225" lIns="92475" spcFirstLastPara="1" rIns="92475" wrap="square" tIns="462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package" Target="../embeddings/Microsoft_Office_PowerPoint_Slide1.sldx"/><Relationship Id="rId3" Type="http://schemas.openxmlformats.org/officeDocument/2006/relationships/package" Target="../embeddings/Microsoft_Office_PowerPoint_Slide1.sldx"/><Relationship Id="rId4" Type="http://schemas.openxmlformats.org/officeDocument/2006/relationships/image" Target="../media/image1.png"/></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1: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139" name="Google Shape;139;p1: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140" name="Google Shape;140;p1:notes"/>
          <p:cNvGraphicFramePr/>
          <p:nvPr/>
        </p:nvGraphicFramePr>
        <p:xfrm>
          <a:off x="428625" y="2903538"/>
          <a:ext cx="6094413" cy="3427412"/>
        </p:xfrm>
        <a:graphic>
          <a:graphicData uri="http://schemas.openxmlformats.org/presentationml/2006/ole">
            <mc:AlternateContent>
              <mc:Choice Requires="v">
                <p:oleObj r:id="rId2" imgH="3427412" imgW="6094413" progId="PowerPoint.Slide.12" spid="_x0000_s1">
                  <p:embed/>
                </p:oleObj>
              </mc:Choice>
              <mc:Fallback>
                <p:oleObj r:id="rId3" imgH="3427412" imgW="6094413" progId="PowerPoint.Slide.12">
                  <p:embed/>
                  <p:pic>
                    <p:nvPicPr>
                      <p:cNvPr id="140" name="Google Shape;140;p1:notes"/>
                      <p:cNvPicPr preferRelativeResize="0"/>
                      <p:nvPr/>
                    </p:nvPicPr>
                    <p:blipFill rotWithShape="1">
                      <a:blip r:embed="rId4">
                        <a:alphaModFix/>
                      </a:blip>
                      <a:srcRect b="0" l="0" r="0" t="0"/>
                      <a:stretch/>
                    </p:blipFill>
                    <p:spPr>
                      <a:xfrm>
                        <a:off x="428625" y="2903538"/>
                        <a:ext cx="6094413" cy="3427412"/>
                      </a:xfrm>
                      <a:prstGeom prst="rect">
                        <a:avLst/>
                      </a:prstGeom>
                      <a:noFill/>
                      <a:ln>
                        <a:noFill/>
                      </a:ln>
                    </p:spPr>
                  </p:pic>
                </p:oleObj>
              </mc:Fallback>
            </mc:AlternateContent>
          </a:graphicData>
        </a:graphic>
      </p:graphicFrame>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f2078dfb39_0_7: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f2078dfb39_0_7:notes"/>
          <p:cNvSpPr txBox="1"/>
          <p:nvPr>
            <p:ph idx="1" type="body"/>
          </p:nvPr>
        </p:nvSpPr>
        <p:spPr>
          <a:xfrm>
            <a:off x="695008" y="4444861"/>
            <a:ext cx="5560200" cy="36366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210" name="Google Shape;210;g1f2078dfb39_0_7:notes"/>
          <p:cNvSpPr txBox="1"/>
          <p:nvPr>
            <p:ph idx="12" type="sldNum"/>
          </p:nvPr>
        </p:nvSpPr>
        <p:spPr>
          <a:xfrm>
            <a:off x="3936768" y="8772669"/>
            <a:ext cx="3011700" cy="4635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9: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218" name="Google Shape;218;p9: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3: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226" name="Google Shape;226;p13: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4: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235" name="Google Shape;235;p14: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2: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245" name="Google Shape;245;p12: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252" name="Google Shape;252;p15: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5: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25: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259" name="Google Shape;259;p25: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1: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266" name="Google Shape;266;p11: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0: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0: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273" name="Google Shape;273;p10: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6: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78" name="Google Shape;278;p26: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9" name="Google Shape;279;p26: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a:t>Predictable pattern is attach &amp; defend If one can get out, a calm position . Not having to attach the other, or defend position Simply stated</a:t>
            </a:r>
            <a:endParaRPr/>
          </a:p>
          <a:p>
            <a:pPr indent="0" lvl="0" marL="0" rtl="0" algn="l">
              <a:spcBef>
                <a:spcPts val="0"/>
              </a:spcBef>
              <a:spcAft>
                <a:spcPts val="0"/>
              </a:spcAft>
              <a:buNone/>
            </a:pPr>
            <a:r>
              <a:rPr lang="en-US"/>
              <a:t>Possible to describe how the system functions with objective fact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46" name="Google Shape;146;p2: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7" name="Google Shape;147;p2: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a:latin typeface="Arial"/>
                <a:ea typeface="Arial"/>
                <a:cs typeface="Arial"/>
                <a:sym typeface="Arial"/>
              </a:rPr>
              <a:t>Rosalind HF presentation  summer 2011</a:t>
            </a:r>
            <a:endParaRPr/>
          </a:p>
        </p:txBody>
      </p:sp>
      <p:sp>
        <p:nvSpPr>
          <p:cNvPr id="148" name="Google Shape;148;p2:notes"/>
          <p:cNvSpPr txBox="1"/>
          <p:nvPr/>
        </p:nvSpPr>
        <p:spPr>
          <a:xfrm>
            <a:off x="3936768" y="8772668"/>
            <a:ext cx="3011699" cy="461804"/>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3: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85" name="Google Shape;285;p23: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p23: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a:t>Revision of Dan’s slide,  and family eval. On pg 10</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6: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6: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a:t> A  theory is simply a description.</a:t>
            </a:r>
            <a:endParaRPr/>
          </a:p>
          <a:p>
            <a:pPr indent="0" lvl="0" marL="0" rtl="0" algn="l">
              <a:spcBef>
                <a:spcPts val="0"/>
              </a:spcBef>
              <a:spcAft>
                <a:spcPts val="0"/>
              </a:spcAft>
              <a:buNone/>
            </a:pPr>
            <a:r>
              <a:rPr lang="en-US"/>
              <a:t>A description of the way it is. It is a complex description of process. If it matches  nature, it is a scientific theory and not one that is just  conceptualized in the brain.</a:t>
            </a:r>
            <a:endParaRPr/>
          </a:p>
          <a:p>
            <a:pPr indent="0" lvl="0" marL="0" rtl="0" algn="l">
              <a:spcBef>
                <a:spcPts val="0"/>
              </a:spcBef>
              <a:spcAft>
                <a:spcPts val="0"/>
              </a:spcAft>
              <a:buNone/>
            </a:pPr>
            <a:r>
              <a:rPr lang="en-US"/>
              <a:t>BFST is a natural systems theory about families &amp; how they work.</a:t>
            </a:r>
            <a:endParaRPr/>
          </a:p>
          <a:p>
            <a:pPr indent="0" lvl="0" marL="0" rtl="0" algn="l">
              <a:spcBef>
                <a:spcPts val="0"/>
              </a:spcBef>
              <a:spcAft>
                <a:spcPts val="0"/>
              </a:spcAft>
              <a:buNone/>
            </a:pPr>
            <a:r>
              <a:rPr lang="en-US"/>
              <a:t>QUOTE is from Michael Kerr, current leader of the Bowen Center for the Study of the family in DC.He replaced Dr. Bowen as the leader after Dr. Bowen’s death in 1990. Belief &amp; work toward human behavior can become a science.</a:t>
            </a:r>
            <a:endParaRPr/>
          </a:p>
          <a:p>
            <a:pPr indent="0" lvl="0" marL="0" rtl="0" algn="l">
              <a:spcBef>
                <a:spcPts val="0"/>
              </a:spcBef>
              <a:spcAft>
                <a:spcPts val="0"/>
              </a:spcAft>
              <a:buNone/>
            </a:pPr>
            <a:r>
              <a:rPr lang="en-US"/>
              <a:t>Dr. Bowen, a psychiatrist originally interested in surgery then shifted to psychiatry, developed the theory. He started to think about these ideas in the 1940s and began to actively research them in the 1950’s. He developed a theory that was compatible with the way the brain actually worked, not with what it could conceptualize. Dr. Kerr took over after his death in 1990.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US"/>
              <a:t>Dr. Bob Noone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9: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9: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02" name="Google Shape;302;p19: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0: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0: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09" name="Google Shape;309;p20: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2: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
        <p:nvSpPr>
          <p:cNvPr id="318" name="Google Shape;318;p22: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22: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a:t>Revision of Dan’s slide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8: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28: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31" name="Google Shape;331;p28: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9: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29: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38" name="Google Shape;338;p29: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5: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35: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44" name="Google Shape;344;p35: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4: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51" name="Google Shape;351;p34: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7: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37: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rmAutofit/>
          </a:bodyPr>
          <a:lstStyle/>
          <a:p>
            <a:pPr indent="0" lvl="0" marL="0" rtl="0" algn="l">
              <a:spcBef>
                <a:spcPts val="0"/>
              </a:spcBef>
              <a:spcAft>
                <a:spcPts val="0"/>
              </a:spcAft>
              <a:buNone/>
            </a:pPr>
            <a:r>
              <a:t/>
            </a:r>
            <a:endParaRPr/>
          </a:p>
        </p:txBody>
      </p:sp>
      <p:sp>
        <p:nvSpPr>
          <p:cNvPr id="362" name="Google Shape;362;p37: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3: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157" name="Google Shape;157;p3: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3: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43: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76" name="Google Shape;376;p43: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9: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39: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385" name="Google Shape;385;p39: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42: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42: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James E Jones, PHD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1: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00" name="Google Shape;400;p31: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1" name="Google Shape;401;p31: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a:latin typeface="Arial"/>
                <a:ea typeface="Arial"/>
                <a:cs typeface="Arial"/>
                <a:sym typeface="Arial"/>
              </a:rPr>
              <a:t>Dan Papero, PHD off of his slide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3: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08" name="Google Shape;408;p33: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9" name="Google Shape;409;p33: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a:latin typeface="Arial"/>
                <a:ea typeface="Arial"/>
                <a:cs typeface="Arial"/>
                <a:sym typeface="Arial"/>
              </a:rPr>
              <a:t>Dan Papero slide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0: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30: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17" name="Google Shape;417;p30: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0: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40: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24" name="Google Shape;424;p40: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44: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31" name="Google Shape;431;p44: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46: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46: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39" name="Google Shape;439;p46: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41: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46" name="Google Shape;446;p41: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7" name="Google Shape;447;p41: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a:latin typeface="Arial"/>
                <a:ea typeface="Arial"/>
                <a:cs typeface="Arial"/>
                <a:sym typeface="Arial"/>
              </a:rPr>
              <a:t>The level of tension &amp; fusion in the group determines the amount it is a resource for the individual</a:t>
            </a:r>
            <a:endParaRPr/>
          </a:p>
          <a:p>
            <a:pPr indent="0" lvl="0" marL="0" rtl="0" algn="l">
              <a:spcBef>
                <a:spcPts val="0"/>
              </a:spcBef>
              <a:spcAft>
                <a:spcPts val="0"/>
              </a:spcAft>
              <a:buNone/>
            </a:pPr>
            <a:r>
              <a:rPr lang="en-US">
                <a:latin typeface="Arial"/>
                <a:ea typeface="Arial"/>
                <a:cs typeface="Arial"/>
                <a:sym typeface="Arial"/>
              </a:rPr>
              <a:t>If the group is calm, &amp; the individual is presented with a challenge then the reality needs of the individual can be met with the group being a resource. </a:t>
            </a:r>
            <a:endParaRPr/>
          </a:p>
          <a:p>
            <a:pPr indent="0" lvl="0" marL="0" rtl="0" algn="l">
              <a:spcBef>
                <a:spcPts val="0"/>
              </a:spcBef>
              <a:spcAft>
                <a:spcPts val="0"/>
              </a:spcAft>
              <a:buNone/>
            </a:pPr>
            <a:r>
              <a:rPr lang="en-US">
                <a:latin typeface="Arial"/>
                <a:ea typeface="Arial"/>
                <a:cs typeface="Arial"/>
                <a:sym typeface="Arial"/>
              </a:rPr>
              <a:t>If the group is highly reactive to the individual, the challenge of dealing with the group is equal to, or more than the reality need.</a:t>
            </a:r>
            <a:endParaRPr/>
          </a:p>
          <a:p>
            <a:pPr indent="0" lvl="0" marL="0" rtl="0" algn="l">
              <a:spcBef>
                <a:spcPts val="0"/>
              </a:spcBef>
              <a:spcAft>
                <a:spcPts val="0"/>
              </a:spcAft>
              <a:buNone/>
            </a:pPr>
            <a:r>
              <a:rPr lang="en-US">
                <a:latin typeface="Arial"/>
                <a:ea typeface="Arial"/>
                <a:cs typeface="Arial"/>
                <a:sym typeface="Arial"/>
              </a:rPr>
              <a:t>Taxed &amp; chronic strain in dealing with reality as more occur over time.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4: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164" name="Google Shape;164;p4: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7: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47: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56" name="Google Shape;456;p47: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8: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48: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63" name="Google Shape;463;p48: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9: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49: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70" name="Google Shape;470;p49: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50: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50: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477" name="Google Shape;477;p50: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51: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482" name="Google Shape;482;p51: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3" name="Google Shape;483;p51: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800"/>
              <a:t>Story: two individuals</a:t>
            </a:r>
            <a:endParaRPr/>
          </a:p>
          <a:p>
            <a:pPr indent="0" lvl="0" marL="0" rtl="0" algn="l">
              <a:spcBef>
                <a:spcPts val="0"/>
              </a:spcBef>
              <a:spcAft>
                <a:spcPts val="0"/>
              </a:spcAft>
              <a:buNone/>
            </a:pPr>
            <a:r>
              <a:t/>
            </a:r>
            <a:endParaRPr sz="1800"/>
          </a:p>
          <a:p>
            <a:pPr indent="0" lvl="0" marL="0" rtl="0" algn="l">
              <a:spcBef>
                <a:spcPts val="0"/>
              </a:spcBef>
              <a:spcAft>
                <a:spcPts val="0"/>
              </a:spcAft>
              <a:buNone/>
            </a:pPr>
            <a:r>
              <a:rPr lang="en-US" sz="1800"/>
              <a:t>Nice couple next door. Looking quite functional &amp; friendly. Give a brief example of anxiety running the show &amp; the corresponding level of differentiation. No one in the family working up stream to define a position.  </a:t>
            </a:r>
            <a:endParaRPr/>
          </a:p>
          <a:p>
            <a:pPr indent="0" lvl="0" marL="0" rtl="0" algn="l">
              <a:spcBef>
                <a:spcPts val="0"/>
              </a:spcBef>
              <a:spcAft>
                <a:spcPts val="0"/>
              </a:spcAft>
              <a:buNone/>
            </a:pPr>
            <a:r>
              <a:t/>
            </a:r>
            <a:endParaRPr sz="1800"/>
          </a:p>
          <a:p>
            <a:pPr indent="0" lvl="0" marL="0" rtl="0" algn="l">
              <a:spcBef>
                <a:spcPts val="0"/>
              </a:spcBef>
              <a:spcAft>
                <a:spcPts val="0"/>
              </a:spcAft>
              <a:buNone/>
            </a:pPr>
            <a:r>
              <a:rPr lang="en-US"/>
              <a:t>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52: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495" name="Google Shape;495;p52: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6" name="Google Shape;496;p52: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800"/>
              <a:t>Both are same basic level of chronic anxiety .(add shading) In this moment, the wife is experiencing more exacerbation of the stress. Perhaps she has perceived a scowel from her boss, found out a family member ill,or been chewed on by her father. etc.</a:t>
            </a:r>
            <a:endParaRPr/>
          </a:p>
          <a:p>
            <a:pPr indent="0" lvl="0" marL="0" rtl="0" algn="l">
              <a:spcBef>
                <a:spcPts val="0"/>
              </a:spcBef>
              <a:spcAft>
                <a:spcPts val="0"/>
              </a:spcAft>
              <a:buNone/>
            </a:pPr>
            <a:r>
              <a:rPr lang="en-US" sz="1800"/>
              <a:t>She has absorbed the anxiety &amp; responding to it , gets twitchy. She is propelled by discomfort.</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53: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507" name="Google Shape;507;p53: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8" name="Google Shape;508;p53: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800"/>
              <a:t>The anxiety is within now, absorped.she then moves towards her husband in a“needy &amp; intense way, wanting the discomfort to go away. The anxiety then pulls towards her towards a togetherness move. Two basic life forces of togetherness and separateness  that move relationships through push/pull interactions.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54: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520" name="Google Shape;520;p54: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1" name="Google Shape;521;p54: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sz="1800"/>
          </a:p>
          <a:p>
            <a:pPr indent="0" lvl="0" marL="0" rtl="0" algn="l">
              <a:spcBef>
                <a:spcPts val="0"/>
              </a:spcBef>
              <a:spcAft>
                <a:spcPts val="0"/>
              </a:spcAft>
              <a:buNone/>
            </a:pPr>
            <a:r>
              <a:rPr lang="en-US" sz="1800"/>
              <a:t>Now a sensitive &amp; reactive couple. The husbands reactivity has increased &amp; this couple is now a “hot couple”. He has sensed her tension &amp; is fearful of it. Perhaps it will be expectations he can’t meet, or he will drowned in the togetherness. One of many anxiety driven responses.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55: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534" name="Google Shape;534;p55: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5" name="Google Shape;535;p55: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800"/>
              <a:t>A fight breaks out. Each is distancing &amp; connecting through a fight. Each feeling threatened, reacting in an attach &amp; defend mode.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56: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547" name="Google Shape;547;p56: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8" name="Google Shape;548;p56: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800"/>
              <a:t>The fight burns itself out.He then retreats to the basement with a drink in hand.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5: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171" name="Google Shape;171;p5: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57:notes"/>
          <p:cNvSpPr txBox="1"/>
          <p:nvPr>
            <p:ph idx="1" type="body"/>
          </p:nvPr>
        </p:nvSpPr>
        <p:spPr>
          <a:xfrm>
            <a:off x="695008" y="4444861"/>
            <a:ext cx="5560060" cy="3636705"/>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61" name="Google Shape;561;p57: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58: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567" name="Google Shape;567;p58: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8" name="Google Shape;568;p58: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sz="1800"/>
              <a:t>Then they return in a few days, to a calmer state.The anxiety being less visible &amp; looking like the nice couple next door.It is all there but less visible.</a:t>
            </a:r>
            <a:endParaRPr/>
          </a:p>
          <a:p>
            <a:pPr indent="0" lvl="0" marL="0" rtl="0" algn="l">
              <a:spcBef>
                <a:spcPts val="0"/>
              </a:spcBef>
              <a:spcAft>
                <a:spcPts val="0"/>
              </a:spcAft>
              <a:buNone/>
            </a:pPr>
            <a:r>
              <a:rPr lang="en-US" sz="1800"/>
              <a:t>Top layer of anxiety that is easily visible is gone.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59: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579" name="Google Shape;579;p59: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0" name="Google Shape;580;p59: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a:t> The more the fusion between the family members, the poorer the development of self. The thicker  the lines between them, the least development of self, or self- definition . The greater the anxiety, the more the fusion, the less the differentiation. Each is guided by the other Anxiety &amp; differentiation are interlocking variables. However, poor differentiation is as natural as greater differentiation. Both are wired into the body. This is related to the next slide as  interlocking variable. </a:t>
            </a:r>
            <a:endParaRPr/>
          </a:p>
          <a:p>
            <a:pPr indent="0" lvl="0" marL="0" rtl="0" algn="l">
              <a:spcBef>
                <a:spcPts val="0"/>
              </a:spcBef>
              <a:spcAft>
                <a:spcPts val="0"/>
              </a:spcAft>
              <a:buNone/>
            </a:pPr>
            <a:r>
              <a:rPr lang="en-US"/>
              <a:t>Fusion in relationship &amp; fusion in the brain.</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60: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60: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93" name="Google Shape;593;p60: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61: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61: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599" name="Google Shape;599;p61: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62: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p62: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609" name="Google Shape;609;p62: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63: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p63: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621" name="Google Shape;621;p63: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64: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627" name="Google Shape;627;p64: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8" name="Google Shape;628;p64: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rPr lang="en-US"/>
              <a:t>All 4 ways are adaptation by the fm/ not pathology</a:t>
            </a:r>
            <a:endParaRPr/>
          </a:p>
          <a:p>
            <a:pPr indent="0" lvl="0" marL="0" rtl="0" algn="l">
              <a:spcBef>
                <a:spcPts val="0"/>
              </a:spcBef>
              <a:spcAft>
                <a:spcPts val="0"/>
              </a:spcAft>
              <a:buNone/>
            </a:pPr>
            <a:r>
              <a:rPr lang="en-US"/>
              <a:t>Occurs in every family</a:t>
            </a:r>
            <a:endParaRPr/>
          </a:p>
          <a:p>
            <a:pPr indent="0" lvl="0" marL="0" rtl="0" algn="l">
              <a:spcBef>
                <a:spcPts val="0"/>
              </a:spcBef>
              <a:spcAft>
                <a:spcPts val="0"/>
              </a:spcAft>
              <a:buNone/>
            </a:pPr>
            <a:r>
              <a:rPr lang="en-US"/>
              <a:t>Impossible for all relationships to have equal tension-shifts &amp; moves</a:t>
            </a:r>
            <a:endParaRPr/>
          </a:p>
          <a:p>
            <a:pPr indent="0" lvl="0" marL="0" rtl="0" algn="l">
              <a:spcBef>
                <a:spcPts val="0"/>
              </a:spcBef>
              <a:spcAft>
                <a:spcPts val="0"/>
              </a:spcAft>
              <a:buNone/>
            </a:pPr>
            <a:r>
              <a:rPr lang="en-US"/>
              <a:t>Some methods used repeatedly, process returns to an automatic responsiveness .</a:t>
            </a:r>
            <a:endParaRPr/>
          </a:p>
          <a:p>
            <a:pPr indent="0" lvl="0" marL="0" rtl="0" algn="l">
              <a:spcBef>
                <a:spcPts val="0"/>
              </a:spcBef>
              <a:spcAft>
                <a:spcPts val="0"/>
              </a:spcAft>
              <a:buNone/>
            </a:pPr>
            <a:r>
              <a:rPr lang="en-US"/>
              <a:t>Go thru the same fight; looking for the same response, return to the same well</a:t>
            </a:r>
            <a:endParaRPr/>
          </a:p>
          <a:p>
            <a:pPr indent="0" lvl="0" marL="0" rtl="0" algn="l">
              <a:spcBef>
                <a:spcPts val="0"/>
              </a:spcBef>
              <a:spcAft>
                <a:spcPts val="0"/>
              </a:spcAft>
              <a:buNone/>
            </a:pPr>
            <a:r>
              <a:rPr lang="en-US"/>
              <a:t>Even if the well is dry.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Only a limited set of options</a:t>
            </a:r>
            <a:endParaRPr/>
          </a:p>
          <a:p>
            <a:pPr indent="0" lvl="0" marL="0" rtl="0" algn="l">
              <a:spcBef>
                <a:spcPts val="0"/>
              </a:spcBef>
              <a:spcAft>
                <a:spcPts val="0"/>
              </a:spcAft>
              <a:buNone/>
            </a:pPr>
            <a:r>
              <a:rPr lang="en-US"/>
              <a:t>Tension leads to mechanisms leads to quality of life</a:t>
            </a:r>
            <a:endParaRPr/>
          </a:p>
          <a:p>
            <a:pPr indent="0" lvl="0" marL="0" rtl="0" algn="l">
              <a:spcBef>
                <a:spcPts val="0"/>
              </a:spcBef>
              <a:spcAft>
                <a:spcPts val="0"/>
              </a:spcAft>
              <a:buNone/>
            </a:pPr>
            <a:r>
              <a:rPr lang="en-US"/>
              <a:t>What is function of each process &amp; when is tension high enough &amp; long enough it produces a sx?</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Each a response to  social pressure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65: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65: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635" name="Google Shape;635;p65: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66: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1" name="Google Shape;641;p66: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642" name="Google Shape;642;p66: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6: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179" name="Google Shape;179;p6: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67: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67: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651" name="Google Shape;651;p67: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68: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68: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658" name="Google Shape;658;p68: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69: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p69: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668" name="Google Shape;668;p69: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70: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p70: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675" name="Google Shape;675;p70: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71: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71: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682" name="Google Shape;682;p71: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72: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72: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691" name="Google Shape;691;p72: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73: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p73: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701" name="Google Shape;701;p73: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74: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p74: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715" name="Google Shape;715;p74: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75: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75: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727" name="Google Shape;727;p75: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76: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p76: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739" name="Google Shape;739;p76: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ba973bb13d_0_12: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ba973bb13d_0_12:notes"/>
          <p:cNvSpPr txBox="1"/>
          <p:nvPr>
            <p:ph idx="1" type="body"/>
          </p:nvPr>
        </p:nvSpPr>
        <p:spPr>
          <a:xfrm>
            <a:off x="695008" y="4444861"/>
            <a:ext cx="5560200" cy="36366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186" name="Google Shape;186;g2ba973bb13d_0_12:notes"/>
          <p:cNvSpPr txBox="1"/>
          <p:nvPr>
            <p:ph idx="12" type="sldNum"/>
          </p:nvPr>
        </p:nvSpPr>
        <p:spPr>
          <a:xfrm>
            <a:off x="3936768" y="8772669"/>
            <a:ext cx="3011700" cy="4635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77: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 name="Google Shape;745;p77: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746" name="Google Shape;746;p77: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78: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p78: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753" name="Google Shape;753;p78: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79: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p79: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760" name="Google Shape;760;p79: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80: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6" name="Google Shape;766;p80: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767" name="Google Shape;767;p80: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81: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81: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775" name="Google Shape;775;p81: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82: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1" name="Google Shape;781;p82: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782" name="Google Shape;782;p82: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83: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8" name="Google Shape;788;p83: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789" name="Google Shape;789;p83: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84: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p84: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796" name="Google Shape;796;p84: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85: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p85: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803" name="Google Shape;803;p85: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86: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9" name="Google Shape;809;p86: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810" name="Google Shape;810;p86: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8: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194" name="Google Shape;194;p8: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87: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p87: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816" name="Google Shape;816;p87: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88: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p88: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823" name="Google Shape;823;p88: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89: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9" name="Google Shape;829;p89: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830" name="Google Shape;830;p89: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90: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p90: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836" name="Google Shape;836;p90: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91: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p91: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844" name="Google Shape;844;p91: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92: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2" name="Google Shape;852;p92: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853" name="Google Shape;853;p92: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93: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8" name="Google Shape;858;p93: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859" name="Google Shape;859;p93: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95: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5" name="Google Shape;865;p95: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866" name="Google Shape;866;p95: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2bb542c594c_0_6: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2bb542c594c_0_6:notes"/>
          <p:cNvSpPr txBox="1"/>
          <p:nvPr>
            <p:ph idx="1" type="body"/>
          </p:nvPr>
        </p:nvSpPr>
        <p:spPr>
          <a:xfrm>
            <a:off x="695008" y="4444861"/>
            <a:ext cx="5560200" cy="36366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873" name="Google Shape;873;g2bb542c594c_0_6:notes"/>
          <p:cNvSpPr txBox="1"/>
          <p:nvPr>
            <p:ph idx="12" type="sldNum"/>
          </p:nvPr>
        </p:nvSpPr>
        <p:spPr>
          <a:xfrm>
            <a:off x="3936768" y="8772669"/>
            <a:ext cx="3011700" cy="4635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96:notes"/>
          <p:cNvSpPr/>
          <p:nvPr>
            <p:ph idx="2" type="sldImg"/>
          </p:nvPr>
        </p:nvSpPr>
        <p:spPr>
          <a:xfrm>
            <a:off x="703263" y="1154113"/>
            <a:ext cx="5543550"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9" name="Google Shape;879;p96: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880" name="Google Shape;880;p96: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f2078dfb39_0_0: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f2078dfb39_0_0:notes"/>
          <p:cNvSpPr txBox="1"/>
          <p:nvPr>
            <p:ph idx="1" type="body"/>
          </p:nvPr>
        </p:nvSpPr>
        <p:spPr>
          <a:xfrm>
            <a:off x="695008" y="4444861"/>
            <a:ext cx="5560200" cy="36366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202" name="Google Shape;202;g1f2078dfb39_0_0:notes"/>
          <p:cNvSpPr txBox="1"/>
          <p:nvPr>
            <p:ph idx="12" type="sldNum"/>
          </p:nvPr>
        </p:nvSpPr>
        <p:spPr>
          <a:xfrm>
            <a:off x="3936768" y="8772669"/>
            <a:ext cx="3011700" cy="4635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269dc5a0146_0_197:notes"/>
          <p:cNvSpPr/>
          <p:nvPr>
            <p:ph idx="2" type="sldImg"/>
          </p:nvPr>
        </p:nvSpPr>
        <p:spPr>
          <a:xfrm>
            <a:off x="703263" y="1154113"/>
            <a:ext cx="5543700" cy="31179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269dc5a0146_0_197:notes"/>
          <p:cNvSpPr txBox="1"/>
          <p:nvPr>
            <p:ph idx="1" type="body"/>
          </p:nvPr>
        </p:nvSpPr>
        <p:spPr>
          <a:xfrm>
            <a:off x="695008" y="4444861"/>
            <a:ext cx="5560200" cy="36366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889" name="Google Shape;889;g269dc5a0146_0_197:notes"/>
          <p:cNvSpPr txBox="1"/>
          <p:nvPr>
            <p:ph idx="12" type="sldNum"/>
          </p:nvPr>
        </p:nvSpPr>
        <p:spPr>
          <a:xfrm>
            <a:off x="3936768" y="8772669"/>
            <a:ext cx="3011700" cy="4635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 name="Shape 13"/>
        <p:cNvGrpSpPr/>
        <p:nvPr/>
      </p:nvGrpSpPr>
      <p:grpSpPr>
        <a:xfrm>
          <a:off x="0" y="0"/>
          <a:ext cx="0" cy="0"/>
          <a:chOff x="0" y="0"/>
          <a:chExt cx="0" cy="0"/>
        </a:xfrm>
      </p:grpSpPr>
      <p:sp>
        <p:nvSpPr>
          <p:cNvPr id="14" name="Google Shape;14;g2bb407adc28_0_534"/>
          <p:cNvSpPr/>
          <p:nvPr/>
        </p:nvSpPr>
        <p:spPr>
          <a:xfrm>
            <a:off x="0" y="0"/>
            <a:ext cx="12192000" cy="6504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 name="Google Shape;15;g2bb407adc28_0_534"/>
          <p:cNvGrpSpPr/>
          <p:nvPr/>
        </p:nvGrpSpPr>
        <p:grpSpPr>
          <a:xfrm>
            <a:off x="1107036" y="1588427"/>
            <a:ext cx="994316" cy="61102"/>
            <a:chOff x="4580561" y="2589004"/>
            <a:chExt cx="1064464" cy="25200"/>
          </a:xfrm>
        </p:grpSpPr>
        <p:sp>
          <p:nvSpPr>
            <p:cNvPr id="16" name="Google Shape;16;g2bb407adc28_0_534"/>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2bb407adc28_0_534"/>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 name="Google Shape;18;g2bb407adc28_0_534"/>
          <p:cNvSpPr txBox="1"/>
          <p:nvPr>
            <p:ph type="ctrTitle"/>
          </p:nvPr>
        </p:nvSpPr>
        <p:spPr>
          <a:xfrm>
            <a:off x="972600" y="1763267"/>
            <a:ext cx="10250700" cy="2219700"/>
          </a:xfrm>
          <a:prstGeom prst="rect">
            <a:avLst/>
          </a:prstGeom>
        </p:spPr>
        <p:txBody>
          <a:bodyPr anchorCtr="0" anchor="t" bIns="121900" lIns="121900" spcFirstLastPara="1" rIns="121900" wrap="square" tIns="12190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19" name="Google Shape;19;g2bb407adc28_0_534"/>
          <p:cNvSpPr txBox="1"/>
          <p:nvPr>
            <p:ph idx="1" type="subTitle"/>
          </p:nvPr>
        </p:nvSpPr>
        <p:spPr>
          <a:xfrm>
            <a:off x="972837" y="4230533"/>
            <a:ext cx="10250700" cy="7215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20" name="Google Shape;20;g2bb407adc28_0_534"/>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7" name="Shape 77"/>
        <p:cNvGrpSpPr/>
        <p:nvPr/>
      </p:nvGrpSpPr>
      <p:grpSpPr>
        <a:xfrm>
          <a:off x="0" y="0"/>
          <a:ext cx="0" cy="0"/>
          <a:chOff x="0" y="0"/>
          <a:chExt cx="0" cy="0"/>
        </a:xfrm>
      </p:grpSpPr>
      <p:grpSp>
        <p:nvGrpSpPr>
          <p:cNvPr id="78" name="Google Shape;78;g2bb407adc28_0_598"/>
          <p:cNvGrpSpPr/>
          <p:nvPr/>
        </p:nvGrpSpPr>
        <p:grpSpPr>
          <a:xfrm>
            <a:off x="1107036" y="5558926"/>
            <a:ext cx="994316" cy="61102"/>
            <a:chOff x="4580561" y="2589004"/>
            <a:chExt cx="1064464" cy="25200"/>
          </a:xfrm>
        </p:grpSpPr>
        <p:sp>
          <p:nvSpPr>
            <p:cNvPr id="79" name="Google Shape;79;g2bb407adc28_0_598"/>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g2bb407adc28_0_598"/>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1" name="Google Shape;81;g2bb407adc28_0_598"/>
          <p:cNvSpPr txBox="1"/>
          <p:nvPr>
            <p:ph hasCustomPrompt="1" type="title"/>
          </p:nvPr>
        </p:nvSpPr>
        <p:spPr>
          <a:xfrm>
            <a:off x="972600" y="978600"/>
            <a:ext cx="10251300" cy="16596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82" name="Google Shape;82;g2bb407adc28_0_598"/>
          <p:cNvSpPr txBox="1"/>
          <p:nvPr>
            <p:ph idx="1" type="body"/>
          </p:nvPr>
        </p:nvSpPr>
        <p:spPr>
          <a:xfrm>
            <a:off x="972600" y="3030517"/>
            <a:ext cx="10251300" cy="21072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Clr>
                <a:schemeClr val="lt1"/>
              </a:buClr>
              <a:buSzPts val="1700"/>
              <a:buChar char="●"/>
              <a:defRPr>
                <a:solidFill>
                  <a:schemeClr val="lt1"/>
                </a:solidFill>
              </a:defRPr>
            </a:lvl1pPr>
            <a:lvl2pPr indent="-323850" lvl="1" marL="914400">
              <a:spcBef>
                <a:spcPts val="0"/>
              </a:spcBef>
              <a:spcAft>
                <a:spcPts val="0"/>
              </a:spcAft>
              <a:buClr>
                <a:schemeClr val="lt1"/>
              </a:buClr>
              <a:buSzPts val="1500"/>
              <a:buChar char="○"/>
              <a:defRPr>
                <a:solidFill>
                  <a:schemeClr val="lt1"/>
                </a:solidFill>
              </a:defRPr>
            </a:lvl2pPr>
            <a:lvl3pPr indent="-323850" lvl="2" marL="1371600">
              <a:spcBef>
                <a:spcPts val="0"/>
              </a:spcBef>
              <a:spcAft>
                <a:spcPts val="0"/>
              </a:spcAft>
              <a:buClr>
                <a:schemeClr val="lt1"/>
              </a:buClr>
              <a:buSzPts val="1500"/>
              <a:buChar char="■"/>
              <a:defRPr>
                <a:solidFill>
                  <a:schemeClr val="lt1"/>
                </a:solidFill>
              </a:defRPr>
            </a:lvl3pPr>
            <a:lvl4pPr indent="-323850" lvl="3" marL="1828800">
              <a:spcBef>
                <a:spcPts val="0"/>
              </a:spcBef>
              <a:spcAft>
                <a:spcPts val="0"/>
              </a:spcAft>
              <a:buClr>
                <a:schemeClr val="lt1"/>
              </a:buClr>
              <a:buSzPts val="1500"/>
              <a:buChar char="●"/>
              <a:defRPr>
                <a:solidFill>
                  <a:schemeClr val="lt1"/>
                </a:solidFill>
              </a:defRPr>
            </a:lvl4pPr>
            <a:lvl5pPr indent="-323850" lvl="4" marL="2286000">
              <a:spcBef>
                <a:spcPts val="0"/>
              </a:spcBef>
              <a:spcAft>
                <a:spcPts val="0"/>
              </a:spcAft>
              <a:buClr>
                <a:schemeClr val="lt1"/>
              </a:buClr>
              <a:buSzPts val="1500"/>
              <a:buChar char="○"/>
              <a:defRPr>
                <a:solidFill>
                  <a:schemeClr val="lt1"/>
                </a:solidFill>
              </a:defRPr>
            </a:lvl5pPr>
            <a:lvl6pPr indent="-323850" lvl="5" marL="2743200">
              <a:spcBef>
                <a:spcPts val="0"/>
              </a:spcBef>
              <a:spcAft>
                <a:spcPts val="0"/>
              </a:spcAft>
              <a:buClr>
                <a:schemeClr val="lt1"/>
              </a:buClr>
              <a:buSzPts val="1500"/>
              <a:buChar char="■"/>
              <a:defRPr>
                <a:solidFill>
                  <a:schemeClr val="lt1"/>
                </a:solidFill>
              </a:defRPr>
            </a:lvl6pPr>
            <a:lvl7pPr indent="-323850" lvl="6" marL="3200400">
              <a:spcBef>
                <a:spcPts val="0"/>
              </a:spcBef>
              <a:spcAft>
                <a:spcPts val="0"/>
              </a:spcAft>
              <a:buClr>
                <a:schemeClr val="lt1"/>
              </a:buClr>
              <a:buSzPts val="1500"/>
              <a:buChar char="●"/>
              <a:defRPr>
                <a:solidFill>
                  <a:schemeClr val="lt1"/>
                </a:solidFill>
              </a:defRPr>
            </a:lvl7pPr>
            <a:lvl8pPr indent="-323850" lvl="7" marL="3657600">
              <a:spcBef>
                <a:spcPts val="0"/>
              </a:spcBef>
              <a:spcAft>
                <a:spcPts val="0"/>
              </a:spcAft>
              <a:buClr>
                <a:schemeClr val="lt1"/>
              </a:buClr>
              <a:buSzPts val="1500"/>
              <a:buChar char="○"/>
              <a:defRPr>
                <a:solidFill>
                  <a:schemeClr val="lt1"/>
                </a:solidFill>
              </a:defRPr>
            </a:lvl8pPr>
            <a:lvl9pPr indent="-323850" lvl="8" marL="4114800">
              <a:spcBef>
                <a:spcPts val="0"/>
              </a:spcBef>
              <a:spcAft>
                <a:spcPts val="0"/>
              </a:spcAft>
              <a:buClr>
                <a:schemeClr val="lt1"/>
              </a:buClr>
              <a:buSzPts val="1500"/>
              <a:buChar char="■"/>
              <a:defRPr>
                <a:solidFill>
                  <a:schemeClr val="lt1"/>
                </a:solidFill>
              </a:defRPr>
            </a:lvl9pPr>
          </a:lstStyle>
          <a:p/>
        </p:txBody>
      </p:sp>
      <p:sp>
        <p:nvSpPr>
          <p:cNvPr id="83" name="Google Shape;83;g2bb407adc28_0_598"/>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g2bb407adc28_0_605"/>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g2bb407adc28_0_607"/>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rgbClr val="262626"/>
              </a:buClr>
              <a:buSzPts val="1800"/>
              <a:buNone/>
              <a:defRPr/>
            </a:lvl1pPr>
            <a:lvl2pPr lvl="1" rtl="0" algn="l">
              <a:spcBef>
                <a:spcPts val="0"/>
              </a:spcBef>
              <a:spcAft>
                <a:spcPts val="0"/>
              </a:spcAft>
              <a:buSzPts val="3700"/>
              <a:buNone/>
              <a:defRPr/>
            </a:lvl2pPr>
            <a:lvl3pPr lvl="2" rtl="0" algn="l">
              <a:spcBef>
                <a:spcPts val="0"/>
              </a:spcBef>
              <a:spcAft>
                <a:spcPts val="0"/>
              </a:spcAft>
              <a:buSzPts val="3700"/>
              <a:buNone/>
              <a:defRPr/>
            </a:lvl3pPr>
            <a:lvl4pPr lvl="3" rtl="0" algn="l">
              <a:spcBef>
                <a:spcPts val="0"/>
              </a:spcBef>
              <a:spcAft>
                <a:spcPts val="0"/>
              </a:spcAft>
              <a:buSzPts val="3700"/>
              <a:buNone/>
              <a:defRPr/>
            </a:lvl4pPr>
            <a:lvl5pPr lvl="4" rtl="0" algn="l">
              <a:spcBef>
                <a:spcPts val="0"/>
              </a:spcBef>
              <a:spcAft>
                <a:spcPts val="0"/>
              </a:spcAft>
              <a:buSzPts val="3700"/>
              <a:buNone/>
              <a:defRPr/>
            </a:lvl5pPr>
            <a:lvl6pPr lvl="5" rtl="0" algn="l">
              <a:spcBef>
                <a:spcPts val="0"/>
              </a:spcBef>
              <a:spcAft>
                <a:spcPts val="0"/>
              </a:spcAft>
              <a:buSzPts val="3700"/>
              <a:buNone/>
              <a:defRPr/>
            </a:lvl6pPr>
            <a:lvl7pPr lvl="6" rtl="0" algn="l">
              <a:spcBef>
                <a:spcPts val="0"/>
              </a:spcBef>
              <a:spcAft>
                <a:spcPts val="0"/>
              </a:spcAft>
              <a:buSzPts val="3700"/>
              <a:buNone/>
              <a:defRPr/>
            </a:lvl7pPr>
            <a:lvl8pPr lvl="7" rtl="0" algn="l">
              <a:spcBef>
                <a:spcPts val="0"/>
              </a:spcBef>
              <a:spcAft>
                <a:spcPts val="0"/>
              </a:spcAft>
              <a:buSzPts val="3700"/>
              <a:buNone/>
              <a:defRPr/>
            </a:lvl8pPr>
            <a:lvl9pPr lvl="8" rtl="0" algn="l">
              <a:spcBef>
                <a:spcPts val="0"/>
              </a:spcBef>
              <a:spcAft>
                <a:spcPts val="0"/>
              </a:spcAft>
              <a:buSzPts val="3700"/>
              <a:buNone/>
              <a:defRPr/>
            </a:lvl9pPr>
          </a:lstStyle>
          <a:p/>
        </p:txBody>
      </p:sp>
      <p:sp>
        <p:nvSpPr>
          <p:cNvPr id="88" name="Google Shape;88;g2bb407adc28_0_607"/>
          <p:cNvSpPr txBox="1"/>
          <p:nvPr>
            <p:ph idx="1" type="body"/>
          </p:nvPr>
        </p:nvSpPr>
        <p:spPr>
          <a:xfrm>
            <a:off x="2589212" y="2133600"/>
            <a:ext cx="8915400" cy="3777600"/>
          </a:xfrm>
          <a:prstGeom prst="rect">
            <a:avLst/>
          </a:prstGeom>
          <a:noFill/>
          <a:ln>
            <a:noFill/>
          </a:ln>
        </p:spPr>
        <p:txBody>
          <a:bodyPr anchorCtr="0" anchor="t" bIns="45700" lIns="91425" spcFirstLastPara="1" rIns="91425" wrap="square" tIns="45700">
            <a:normAutofit/>
          </a:bodyPr>
          <a:lstStyle>
            <a:lvl1pPr indent="-342900" lvl="0" marL="457200" rtl="0" algn="l">
              <a:spcBef>
                <a:spcPts val="1000"/>
              </a:spcBef>
              <a:spcAft>
                <a:spcPts val="0"/>
              </a:spcAft>
              <a:buSzPts val="1800"/>
              <a:buChar char="●"/>
              <a:defRPr/>
            </a:lvl1pPr>
            <a:lvl2pPr indent="-342900" lvl="1" marL="914400" rtl="0" algn="l">
              <a:spcBef>
                <a:spcPts val="1000"/>
              </a:spcBef>
              <a:spcAft>
                <a:spcPts val="0"/>
              </a:spcAft>
              <a:buSzPts val="1800"/>
              <a:buChar char="○"/>
              <a:defRPr/>
            </a:lvl2pPr>
            <a:lvl3pPr indent="-342900" lvl="2" marL="1371600" rtl="0" algn="l">
              <a:spcBef>
                <a:spcPts val="1000"/>
              </a:spcBef>
              <a:spcAft>
                <a:spcPts val="0"/>
              </a:spcAft>
              <a:buSzPts val="1800"/>
              <a:buChar char="■"/>
              <a:defRPr/>
            </a:lvl3pPr>
            <a:lvl4pPr indent="-342900" lvl="3" marL="1828800" rtl="0" algn="l">
              <a:spcBef>
                <a:spcPts val="1000"/>
              </a:spcBef>
              <a:spcAft>
                <a:spcPts val="0"/>
              </a:spcAft>
              <a:buSzPts val="1800"/>
              <a:buChar char="●"/>
              <a:defRPr/>
            </a:lvl4pPr>
            <a:lvl5pPr indent="-342900" lvl="4" marL="2286000" rtl="0" algn="l">
              <a:spcBef>
                <a:spcPts val="1000"/>
              </a:spcBef>
              <a:spcAft>
                <a:spcPts val="0"/>
              </a:spcAft>
              <a:buSzPts val="1800"/>
              <a:buChar char="○"/>
              <a:defRPr/>
            </a:lvl5pPr>
            <a:lvl6pPr indent="-342900" lvl="5" marL="2743200" rtl="0" algn="l">
              <a:spcBef>
                <a:spcPts val="1000"/>
              </a:spcBef>
              <a:spcAft>
                <a:spcPts val="0"/>
              </a:spcAft>
              <a:buSzPts val="1800"/>
              <a:buChar char="■"/>
              <a:defRPr/>
            </a:lvl6pPr>
            <a:lvl7pPr indent="-342900" lvl="6" marL="3200400" rtl="0" algn="l">
              <a:spcBef>
                <a:spcPts val="1000"/>
              </a:spcBef>
              <a:spcAft>
                <a:spcPts val="0"/>
              </a:spcAft>
              <a:buSzPts val="1800"/>
              <a:buChar char="●"/>
              <a:defRPr/>
            </a:lvl7pPr>
            <a:lvl8pPr indent="-342900" lvl="7" marL="3657600" rtl="0" algn="l">
              <a:spcBef>
                <a:spcPts val="1000"/>
              </a:spcBef>
              <a:spcAft>
                <a:spcPts val="0"/>
              </a:spcAft>
              <a:buSzPts val="1800"/>
              <a:buChar char="○"/>
              <a:defRPr/>
            </a:lvl8pPr>
            <a:lvl9pPr indent="-342900" lvl="8" marL="4114800" rtl="0" algn="l">
              <a:spcBef>
                <a:spcPts val="1000"/>
              </a:spcBef>
              <a:spcAft>
                <a:spcPts val="0"/>
              </a:spcAft>
              <a:buSzPts val="1800"/>
              <a:buChar char="■"/>
              <a:defRPr/>
            </a:lvl9pPr>
          </a:lstStyle>
          <a:p/>
        </p:txBody>
      </p:sp>
      <p:sp>
        <p:nvSpPr>
          <p:cNvPr id="89" name="Google Shape;89;g2bb407adc28_0_607"/>
          <p:cNvSpPr txBox="1"/>
          <p:nvPr>
            <p:ph idx="10" type="dt"/>
          </p:nvPr>
        </p:nvSpPr>
        <p:spPr>
          <a:xfrm>
            <a:off x="10361612" y="6130437"/>
            <a:ext cx="1146300" cy="3705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g2bb407adc28_0_607"/>
          <p:cNvSpPr txBox="1"/>
          <p:nvPr>
            <p:ph idx="11" type="ftr"/>
          </p:nvPr>
        </p:nvSpPr>
        <p:spPr>
          <a:xfrm>
            <a:off x="2589212" y="6135808"/>
            <a:ext cx="7620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g2bb407adc28_0_607"/>
          <p:cNvSpPr/>
          <p:nvPr/>
        </p:nvSpPr>
        <p:spPr>
          <a:xfrm flipH="1" rot="10800000">
            <a:off x="-4189" y="714372"/>
            <a:ext cx="1588529" cy="5073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bb407adc28_0_607"/>
          <p:cNvSpPr txBox="1"/>
          <p:nvPr>
            <p:ph idx="12" type="sldNum"/>
          </p:nvPr>
        </p:nvSpPr>
        <p:spPr>
          <a:xfrm>
            <a:off x="531812" y="787782"/>
            <a:ext cx="7797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3" name="Shape 93"/>
        <p:cNvGrpSpPr/>
        <p:nvPr/>
      </p:nvGrpSpPr>
      <p:grpSpPr>
        <a:xfrm>
          <a:off x="0" y="0"/>
          <a:ext cx="0" cy="0"/>
          <a:chOff x="0" y="0"/>
          <a:chExt cx="0" cy="0"/>
        </a:xfrm>
      </p:grpSpPr>
      <p:sp>
        <p:nvSpPr>
          <p:cNvPr id="94" name="Google Shape;94;g2bb407adc28_0_614"/>
          <p:cNvSpPr txBox="1"/>
          <p:nvPr>
            <p:ph type="title"/>
          </p:nvPr>
        </p:nvSpPr>
        <p:spPr>
          <a:xfrm>
            <a:off x="2589212" y="446088"/>
            <a:ext cx="3505200" cy="976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rgbClr val="262626"/>
              </a:buClr>
              <a:buSzPts val="2000"/>
              <a:buFont typeface="Century Gothic"/>
              <a:buNone/>
              <a:defRPr b="0" sz="2000"/>
            </a:lvl1pPr>
            <a:lvl2pPr lvl="1" rtl="0" algn="l">
              <a:spcBef>
                <a:spcPts val="0"/>
              </a:spcBef>
              <a:spcAft>
                <a:spcPts val="0"/>
              </a:spcAft>
              <a:buSzPts val="3700"/>
              <a:buNone/>
              <a:defRPr/>
            </a:lvl2pPr>
            <a:lvl3pPr lvl="2" rtl="0" algn="l">
              <a:spcBef>
                <a:spcPts val="0"/>
              </a:spcBef>
              <a:spcAft>
                <a:spcPts val="0"/>
              </a:spcAft>
              <a:buSzPts val="3700"/>
              <a:buNone/>
              <a:defRPr/>
            </a:lvl3pPr>
            <a:lvl4pPr lvl="3" rtl="0" algn="l">
              <a:spcBef>
                <a:spcPts val="0"/>
              </a:spcBef>
              <a:spcAft>
                <a:spcPts val="0"/>
              </a:spcAft>
              <a:buSzPts val="3700"/>
              <a:buNone/>
              <a:defRPr/>
            </a:lvl4pPr>
            <a:lvl5pPr lvl="4" rtl="0" algn="l">
              <a:spcBef>
                <a:spcPts val="0"/>
              </a:spcBef>
              <a:spcAft>
                <a:spcPts val="0"/>
              </a:spcAft>
              <a:buSzPts val="3700"/>
              <a:buNone/>
              <a:defRPr/>
            </a:lvl5pPr>
            <a:lvl6pPr lvl="5" rtl="0" algn="l">
              <a:spcBef>
                <a:spcPts val="0"/>
              </a:spcBef>
              <a:spcAft>
                <a:spcPts val="0"/>
              </a:spcAft>
              <a:buSzPts val="3700"/>
              <a:buNone/>
              <a:defRPr/>
            </a:lvl6pPr>
            <a:lvl7pPr lvl="6" rtl="0" algn="l">
              <a:spcBef>
                <a:spcPts val="0"/>
              </a:spcBef>
              <a:spcAft>
                <a:spcPts val="0"/>
              </a:spcAft>
              <a:buSzPts val="3700"/>
              <a:buNone/>
              <a:defRPr/>
            </a:lvl7pPr>
            <a:lvl8pPr lvl="7" rtl="0" algn="l">
              <a:spcBef>
                <a:spcPts val="0"/>
              </a:spcBef>
              <a:spcAft>
                <a:spcPts val="0"/>
              </a:spcAft>
              <a:buSzPts val="3700"/>
              <a:buNone/>
              <a:defRPr/>
            </a:lvl8pPr>
            <a:lvl9pPr lvl="8" rtl="0" algn="l">
              <a:spcBef>
                <a:spcPts val="0"/>
              </a:spcBef>
              <a:spcAft>
                <a:spcPts val="0"/>
              </a:spcAft>
              <a:buSzPts val="3700"/>
              <a:buNone/>
              <a:defRPr/>
            </a:lvl9pPr>
          </a:lstStyle>
          <a:p/>
        </p:txBody>
      </p:sp>
      <p:sp>
        <p:nvSpPr>
          <p:cNvPr id="95" name="Google Shape;95;g2bb407adc28_0_614"/>
          <p:cNvSpPr txBox="1"/>
          <p:nvPr>
            <p:ph idx="1" type="body"/>
          </p:nvPr>
        </p:nvSpPr>
        <p:spPr>
          <a:xfrm>
            <a:off x="6323012" y="446088"/>
            <a:ext cx="5181600" cy="5415000"/>
          </a:xfrm>
          <a:prstGeom prst="rect">
            <a:avLst/>
          </a:prstGeom>
          <a:noFill/>
          <a:ln>
            <a:noFill/>
          </a:ln>
        </p:spPr>
        <p:txBody>
          <a:bodyPr anchorCtr="0" anchor="ctr" bIns="45700" lIns="91425" spcFirstLastPara="1" rIns="91425" wrap="square" tIns="45700">
            <a:normAutofit/>
          </a:bodyPr>
          <a:lstStyle>
            <a:lvl1pPr indent="-342900" lvl="0" marL="457200" rtl="0" algn="l">
              <a:spcBef>
                <a:spcPts val="1000"/>
              </a:spcBef>
              <a:spcAft>
                <a:spcPts val="0"/>
              </a:spcAft>
              <a:buSzPts val="1800"/>
              <a:buChar char="●"/>
              <a:defRPr/>
            </a:lvl1pPr>
            <a:lvl2pPr indent="-342900" lvl="1" marL="914400" rtl="0" algn="l">
              <a:spcBef>
                <a:spcPts val="1000"/>
              </a:spcBef>
              <a:spcAft>
                <a:spcPts val="0"/>
              </a:spcAft>
              <a:buSzPts val="1800"/>
              <a:buChar char="○"/>
              <a:defRPr/>
            </a:lvl2pPr>
            <a:lvl3pPr indent="-342900" lvl="2" marL="1371600" rtl="0" algn="l">
              <a:spcBef>
                <a:spcPts val="1000"/>
              </a:spcBef>
              <a:spcAft>
                <a:spcPts val="0"/>
              </a:spcAft>
              <a:buSzPts val="1800"/>
              <a:buChar char="■"/>
              <a:defRPr/>
            </a:lvl3pPr>
            <a:lvl4pPr indent="-342900" lvl="3" marL="1828800" rtl="0" algn="l">
              <a:spcBef>
                <a:spcPts val="1000"/>
              </a:spcBef>
              <a:spcAft>
                <a:spcPts val="0"/>
              </a:spcAft>
              <a:buSzPts val="1800"/>
              <a:buChar char="●"/>
              <a:defRPr/>
            </a:lvl4pPr>
            <a:lvl5pPr indent="-342900" lvl="4" marL="2286000" rtl="0" algn="l">
              <a:spcBef>
                <a:spcPts val="1000"/>
              </a:spcBef>
              <a:spcAft>
                <a:spcPts val="0"/>
              </a:spcAft>
              <a:buSzPts val="1800"/>
              <a:buChar char="○"/>
              <a:defRPr/>
            </a:lvl5pPr>
            <a:lvl6pPr indent="-342900" lvl="5" marL="2743200" rtl="0" algn="l">
              <a:spcBef>
                <a:spcPts val="1000"/>
              </a:spcBef>
              <a:spcAft>
                <a:spcPts val="0"/>
              </a:spcAft>
              <a:buSzPts val="1800"/>
              <a:buChar char="■"/>
              <a:defRPr/>
            </a:lvl6pPr>
            <a:lvl7pPr indent="-342900" lvl="6" marL="3200400" rtl="0" algn="l">
              <a:spcBef>
                <a:spcPts val="1000"/>
              </a:spcBef>
              <a:spcAft>
                <a:spcPts val="0"/>
              </a:spcAft>
              <a:buSzPts val="1800"/>
              <a:buChar char="●"/>
              <a:defRPr/>
            </a:lvl7pPr>
            <a:lvl8pPr indent="-342900" lvl="7" marL="3657600" rtl="0" algn="l">
              <a:spcBef>
                <a:spcPts val="1000"/>
              </a:spcBef>
              <a:spcAft>
                <a:spcPts val="0"/>
              </a:spcAft>
              <a:buSzPts val="1800"/>
              <a:buChar char="○"/>
              <a:defRPr/>
            </a:lvl8pPr>
            <a:lvl9pPr indent="-342900" lvl="8" marL="4114800" rtl="0" algn="l">
              <a:spcBef>
                <a:spcPts val="1000"/>
              </a:spcBef>
              <a:spcAft>
                <a:spcPts val="0"/>
              </a:spcAft>
              <a:buSzPts val="1800"/>
              <a:buChar char="■"/>
              <a:defRPr/>
            </a:lvl9pPr>
          </a:lstStyle>
          <a:p/>
        </p:txBody>
      </p:sp>
      <p:sp>
        <p:nvSpPr>
          <p:cNvPr id="96" name="Google Shape;96;g2bb407adc28_0_614"/>
          <p:cNvSpPr txBox="1"/>
          <p:nvPr>
            <p:ph idx="2" type="body"/>
          </p:nvPr>
        </p:nvSpPr>
        <p:spPr>
          <a:xfrm>
            <a:off x="2589212" y="1598613"/>
            <a:ext cx="3505200" cy="42624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400"/>
              <a:buNone/>
              <a:defRPr sz="1400"/>
            </a:lvl1pPr>
            <a:lvl2pPr indent="-228600" lvl="1" marL="914400" rtl="0" algn="l">
              <a:spcBef>
                <a:spcPts val="1000"/>
              </a:spcBef>
              <a:spcAft>
                <a:spcPts val="0"/>
              </a:spcAft>
              <a:buSzPts val="1200"/>
              <a:buNone/>
              <a:defRPr sz="1200"/>
            </a:lvl2pPr>
            <a:lvl3pPr indent="-228600" lvl="2" marL="1371600" rtl="0" algn="l">
              <a:spcBef>
                <a:spcPts val="1000"/>
              </a:spcBef>
              <a:spcAft>
                <a:spcPts val="0"/>
              </a:spcAft>
              <a:buSzPts val="1000"/>
              <a:buNone/>
              <a:defRPr sz="1000"/>
            </a:lvl3pPr>
            <a:lvl4pPr indent="-228600" lvl="3" marL="1828800" rtl="0" algn="l">
              <a:spcBef>
                <a:spcPts val="1000"/>
              </a:spcBef>
              <a:spcAft>
                <a:spcPts val="0"/>
              </a:spcAft>
              <a:buSzPts val="900"/>
              <a:buNone/>
              <a:defRPr sz="900"/>
            </a:lvl4pPr>
            <a:lvl5pPr indent="-228600" lvl="4" marL="2286000" rtl="0" algn="l">
              <a:spcBef>
                <a:spcPts val="1000"/>
              </a:spcBef>
              <a:spcAft>
                <a:spcPts val="0"/>
              </a:spcAft>
              <a:buSzPts val="900"/>
              <a:buNone/>
              <a:defRPr sz="900"/>
            </a:lvl5pPr>
            <a:lvl6pPr indent="-228600" lvl="5" marL="2743200" rtl="0" algn="l">
              <a:spcBef>
                <a:spcPts val="1000"/>
              </a:spcBef>
              <a:spcAft>
                <a:spcPts val="0"/>
              </a:spcAft>
              <a:buSzPts val="900"/>
              <a:buNone/>
              <a:defRPr sz="900"/>
            </a:lvl6pPr>
            <a:lvl7pPr indent="-228600" lvl="6" marL="3200400" rtl="0" algn="l">
              <a:spcBef>
                <a:spcPts val="1000"/>
              </a:spcBef>
              <a:spcAft>
                <a:spcPts val="0"/>
              </a:spcAft>
              <a:buSzPts val="900"/>
              <a:buNone/>
              <a:defRPr sz="900"/>
            </a:lvl7pPr>
            <a:lvl8pPr indent="-228600" lvl="7" marL="3657600" rtl="0" algn="l">
              <a:spcBef>
                <a:spcPts val="1000"/>
              </a:spcBef>
              <a:spcAft>
                <a:spcPts val="0"/>
              </a:spcAft>
              <a:buSzPts val="900"/>
              <a:buNone/>
              <a:defRPr sz="900"/>
            </a:lvl8pPr>
            <a:lvl9pPr indent="-228600" lvl="8" marL="4114800" rtl="0" algn="l">
              <a:spcBef>
                <a:spcPts val="1000"/>
              </a:spcBef>
              <a:spcAft>
                <a:spcPts val="0"/>
              </a:spcAft>
              <a:buSzPts val="900"/>
              <a:buNone/>
              <a:defRPr sz="900"/>
            </a:lvl9pPr>
          </a:lstStyle>
          <a:p/>
        </p:txBody>
      </p:sp>
      <p:sp>
        <p:nvSpPr>
          <p:cNvPr id="97" name="Google Shape;97;g2bb407adc28_0_614"/>
          <p:cNvSpPr txBox="1"/>
          <p:nvPr>
            <p:ph idx="10" type="dt"/>
          </p:nvPr>
        </p:nvSpPr>
        <p:spPr>
          <a:xfrm>
            <a:off x="10361612" y="6130437"/>
            <a:ext cx="1146300" cy="3705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g2bb407adc28_0_614"/>
          <p:cNvSpPr txBox="1"/>
          <p:nvPr>
            <p:ph idx="11" type="ftr"/>
          </p:nvPr>
        </p:nvSpPr>
        <p:spPr>
          <a:xfrm>
            <a:off x="2589212" y="6135808"/>
            <a:ext cx="7620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g2bb407adc28_0_614"/>
          <p:cNvSpPr/>
          <p:nvPr/>
        </p:nvSpPr>
        <p:spPr>
          <a:xfrm flipH="1" rot="10800000">
            <a:off x="-4189" y="714372"/>
            <a:ext cx="1588529" cy="5073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2bb407adc28_0_614"/>
          <p:cNvSpPr txBox="1"/>
          <p:nvPr>
            <p:ph idx="12" type="sldNum"/>
          </p:nvPr>
        </p:nvSpPr>
        <p:spPr>
          <a:xfrm>
            <a:off x="531812" y="787782"/>
            <a:ext cx="7797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1" name="Shape 101"/>
        <p:cNvGrpSpPr/>
        <p:nvPr/>
      </p:nvGrpSpPr>
      <p:grpSpPr>
        <a:xfrm>
          <a:off x="0" y="0"/>
          <a:ext cx="0" cy="0"/>
          <a:chOff x="0" y="0"/>
          <a:chExt cx="0" cy="0"/>
        </a:xfrm>
      </p:grpSpPr>
      <p:sp>
        <p:nvSpPr>
          <p:cNvPr id="102" name="Google Shape;102;g2bb407adc28_0_622"/>
          <p:cNvSpPr txBox="1"/>
          <p:nvPr>
            <p:ph type="title"/>
          </p:nvPr>
        </p:nvSpPr>
        <p:spPr>
          <a:xfrm>
            <a:off x="2589212" y="609600"/>
            <a:ext cx="8915400" cy="3117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262626"/>
              </a:buClr>
              <a:buSzPts val="4800"/>
              <a:buFont typeface="Century Gothic"/>
              <a:buNone/>
              <a:defRPr b="0" sz="4800" cap="none"/>
            </a:lvl1pPr>
            <a:lvl2pPr lvl="1" rtl="0" algn="l">
              <a:spcBef>
                <a:spcPts val="0"/>
              </a:spcBef>
              <a:spcAft>
                <a:spcPts val="0"/>
              </a:spcAft>
              <a:buSzPts val="3700"/>
              <a:buNone/>
              <a:defRPr/>
            </a:lvl2pPr>
            <a:lvl3pPr lvl="2" rtl="0" algn="l">
              <a:spcBef>
                <a:spcPts val="0"/>
              </a:spcBef>
              <a:spcAft>
                <a:spcPts val="0"/>
              </a:spcAft>
              <a:buSzPts val="3700"/>
              <a:buNone/>
              <a:defRPr/>
            </a:lvl3pPr>
            <a:lvl4pPr lvl="3" rtl="0" algn="l">
              <a:spcBef>
                <a:spcPts val="0"/>
              </a:spcBef>
              <a:spcAft>
                <a:spcPts val="0"/>
              </a:spcAft>
              <a:buSzPts val="3700"/>
              <a:buNone/>
              <a:defRPr/>
            </a:lvl4pPr>
            <a:lvl5pPr lvl="4" rtl="0" algn="l">
              <a:spcBef>
                <a:spcPts val="0"/>
              </a:spcBef>
              <a:spcAft>
                <a:spcPts val="0"/>
              </a:spcAft>
              <a:buSzPts val="3700"/>
              <a:buNone/>
              <a:defRPr/>
            </a:lvl5pPr>
            <a:lvl6pPr lvl="5" rtl="0" algn="l">
              <a:spcBef>
                <a:spcPts val="0"/>
              </a:spcBef>
              <a:spcAft>
                <a:spcPts val="0"/>
              </a:spcAft>
              <a:buSzPts val="3700"/>
              <a:buNone/>
              <a:defRPr/>
            </a:lvl6pPr>
            <a:lvl7pPr lvl="6" rtl="0" algn="l">
              <a:spcBef>
                <a:spcPts val="0"/>
              </a:spcBef>
              <a:spcAft>
                <a:spcPts val="0"/>
              </a:spcAft>
              <a:buSzPts val="3700"/>
              <a:buNone/>
              <a:defRPr/>
            </a:lvl7pPr>
            <a:lvl8pPr lvl="7" rtl="0" algn="l">
              <a:spcBef>
                <a:spcPts val="0"/>
              </a:spcBef>
              <a:spcAft>
                <a:spcPts val="0"/>
              </a:spcAft>
              <a:buSzPts val="3700"/>
              <a:buNone/>
              <a:defRPr/>
            </a:lvl8pPr>
            <a:lvl9pPr lvl="8" rtl="0" algn="l">
              <a:spcBef>
                <a:spcPts val="0"/>
              </a:spcBef>
              <a:spcAft>
                <a:spcPts val="0"/>
              </a:spcAft>
              <a:buSzPts val="3700"/>
              <a:buNone/>
              <a:defRPr/>
            </a:lvl9pPr>
          </a:lstStyle>
          <a:p/>
        </p:txBody>
      </p:sp>
      <p:sp>
        <p:nvSpPr>
          <p:cNvPr id="103" name="Google Shape;103;g2bb407adc28_0_622"/>
          <p:cNvSpPr txBox="1"/>
          <p:nvPr>
            <p:ph idx="1" type="body"/>
          </p:nvPr>
        </p:nvSpPr>
        <p:spPr>
          <a:xfrm>
            <a:off x="2589212" y="4354046"/>
            <a:ext cx="8915400" cy="15558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1000"/>
              </a:spcBef>
              <a:spcAft>
                <a:spcPts val="0"/>
              </a:spcAft>
              <a:buSzPts val="1800"/>
              <a:buNone/>
              <a:defRPr sz="1800">
                <a:solidFill>
                  <a:srgbClr val="595959"/>
                </a:solidFill>
              </a:defRPr>
            </a:lvl1pPr>
            <a:lvl2pPr indent="-228600" lvl="1" marL="914400" rtl="0" algn="l">
              <a:spcBef>
                <a:spcPts val="1000"/>
              </a:spcBef>
              <a:spcAft>
                <a:spcPts val="0"/>
              </a:spcAft>
              <a:buSzPts val="1800"/>
              <a:buNone/>
              <a:defRPr sz="1800">
                <a:solidFill>
                  <a:srgbClr val="888888"/>
                </a:solidFill>
              </a:defRPr>
            </a:lvl2pPr>
            <a:lvl3pPr indent="-228600" lvl="2" marL="1371600" rtl="0" algn="l">
              <a:spcBef>
                <a:spcPts val="1000"/>
              </a:spcBef>
              <a:spcAft>
                <a:spcPts val="0"/>
              </a:spcAft>
              <a:buSzPts val="1600"/>
              <a:buNone/>
              <a:defRPr sz="1600">
                <a:solidFill>
                  <a:srgbClr val="888888"/>
                </a:solidFill>
              </a:defRPr>
            </a:lvl3pPr>
            <a:lvl4pPr indent="-228600" lvl="3" marL="1828800" rtl="0" algn="l">
              <a:spcBef>
                <a:spcPts val="1000"/>
              </a:spcBef>
              <a:spcAft>
                <a:spcPts val="0"/>
              </a:spcAft>
              <a:buSzPts val="1400"/>
              <a:buNone/>
              <a:defRPr sz="1400">
                <a:solidFill>
                  <a:srgbClr val="888888"/>
                </a:solidFill>
              </a:defRPr>
            </a:lvl4pPr>
            <a:lvl5pPr indent="-228600" lvl="4" marL="2286000" rtl="0" algn="l">
              <a:spcBef>
                <a:spcPts val="1000"/>
              </a:spcBef>
              <a:spcAft>
                <a:spcPts val="0"/>
              </a:spcAft>
              <a:buSzPts val="1400"/>
              <a:buNone/>
              <a:defRPr sz="1400">
                <a:solidFill>
                  <a:srgbClr val="888888"/>
                </a:solidFill>
              </a:defRPr>
            </a:lvl5pPr>
            <a:lvl6pPr indent="-228600" lvl="5" marL="2743200" rtl="0" algn="l">
              <a:spcBef>
                <a:spcPts val="1000"/>
              </a:spcBef>
              <a:spcAft>
                <a:spcPts val="0"/>
              </a:spcAft>
              <a:buSzPts val="1400"/>
              <a:buNone/>
              <a:defRPr sz="1400">
                <a:solidFill>
                  <a:srgbClr val="888888"/>
                </a:solidFill>
              </a:defRPr>
            </a:lvl6pPr>
            <a:lvl7pPr indent="-228600" lvl="6" marL="3200400" rtl="0" algn="l">
              <a:spcBef>
                <a:spcPts val="1000"/>
              </a:spcBef>
              <a:spcAft>
                <a:spcPts val="0"/>
              </a:spcAft>
              <a:buSzPts val="1400"/>
              <a:buNone/>
              <a:defRPr sz="1400">
                <a:solidFill>
                  <a:srgbClr val="888888"/>
                </a:solidFill>
              </a:defRPr>
            </a:lvl7pPr>
            <a:lvl8pPr indent="-228600" lvl="7" marL="3657600" rtl="0" algn="l">
              <a:spcBef>
                <a:spcPts val="1000"/>
              </a:spcBef>
              <a:spcAft>
                <a:spcPts val="0"/>
              </a:spcAft>
              <a:buSzPts val="1400"/>
              <a:buNone/>
              <a:defRPr sz="1400">
                <a:solidFill>
                  <a:srgbClr val="888888"/>
                </a:solidFill>
              </a:defRPr>
            </a:lvl8pPr>
            <a:lvl9pPr indent="-228600" lvl="8" marL="4114800" rtl="0" algn="l">
              <a:spcBef>
                <a:spcPts val="1000"/>
              </a:spcBef>
              <a:spcAft>
                <a:spcPts val="0"/>
              </a:spcAft>
              <a:buSzPts val="1400"/>
              <a:buNone/>
              <a:defRPr sz="1400">
                <a:solidFill>
                  <a:srgbClr val="888888"/>
                </a:solidFill>
              </a:defRPr>
            </a:lvl9pPr>
          </a:lstStyle>
          <a:p/>
        </p:txBody>
      </p:sp>
      <p:sp>
        <p:nvSpPr>
          <p:cNvPr id="104" name="Google Shape;104;g2bb407adc28_0_622"/>
          <p:cNvSpPr txBox="1"/>
          <p:nvPr>
            <p:ph idx="10" type="dt"/>
          </p:nvPr>
        </p:nvSpPr>
        <p:spPr>
          <a:xfrm>
            <a:off x="10361612" y="6130437"/>
            <a:ext cx="1146300" cy="3705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g2bb407adc28_0_622"/>
          <p:cNvSpPr txBox="1"/>
          <p:nvPr>
            <p:ph idx="11" type="ftr"/>
          </p:nvPr>
        </p:nvSpPr>
        <p:spPr>
          <a:xfrm>
            <a:off x="2589212" y="6135808"/>
            <a:ext cx="7620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2bb407adc28_0_622"/>
          <p:cNvSpPr/>
          <p:nvPr/>
        </p:nvSpPr>
        <p:spPr>
          <a:xfrm flipH="1" rot="10800000">
            <a:off x="-4189" y="3178172"/>
            <a:ext cx="1588529" cy="5073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bb407adc28_0_622"/>
          <p:cNvSpPr txBox="1"/>
          <p:nvPr>
            <p:ph idx="12" type="sldNum"/>
          </p:nvPr>
        </p:nvSpPr>
        <p:spPr>
          <a:xfrm>
            <a:off x="531812" y="3244139"/>
            <a:ext cx="7797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08" name="Shape 108"/>
        <p:cNvGrpSpPr/>
        <p:nvPr/>
      </p:nvGrpSpPr>
      <p:grpSpPr>
        <a:xfrm>
          <a:off x="0" y="0"/>
          <a:ext cx="0" cy="0"/>
          <a:chOff x="0" y="0"/>
          <a:chExt cx="0" cy="0"/>
        </a:xfrm>
      </p:grpSpPr>
      <p:sp>
        <p:nvSpPr>
          <p:cNvPr id="109" name="Google Shape;109;g2bb407adc28_0_629"/>
          <p:cNvSpPr txBox="1"/>
          <p:nvPr>
            <p:ph type="title"/>
          </p:nvPr>
        </p:nvSpPr>
        <p:spPr>
          <a:xfrm>
            <a:off x="766233" y="304801"/>
            <a:ext cx="10668000" cy="1215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rgbClr val="262626"/>
              </a:buClr>
              <a:buSzPts val="1800"/>
              <a:buNone/>
              <a:defRPr/>
            </a:lvl1pPr>
            <a:lvl2pPr lvl="1" rtl="0" algn="l">
              <a:spcBef>
                <a:spcPts val="0"/>
              </a:spcBef>
              <a:spcAft>
                <a:spcPts val="0"/>
              </a:spcAft>
              <a:buSzPts val="3700"/>
              <a:buNone/>
              <a:defRPr/>
            </a:lvl2pPr>
            <a:lvl3pPr lvl="2" rtl="0" algn="l">
              <a:spcBef>
                <a:spcPts val="0"/>
              </a:spcBef>
              <a:spcAft>
                <a:spcPts val="0"/>
              </a:spcAft>
              <a:buSzPts val="3700"/>
              <a:buNone/>
              <a:defRPr/>
            </a:lvl3pPr>
            <a:lvl4pPr lvl="3" rtl="0" algn="l">
              <a:spcBef>
                <a:spcPts val="0"/>
              </a:spcBef>
              <a:spcAft>
                <a:spcPts val="0"/>
              </a:spcAft>
              <a:buSzPts val="3700"/>
              <a:buNone/>
              <a:defRPr/>
            </a:lvl4pPr>
            <a:lvl5pPr lvl="4" rtl="0" algn="l">
              <a:spcBef>
                <a:spcPts val="0"/>
              </a:spcBef>
              <a:spcAft>
                <a:spcPts val="0"/>
              </a:spcAft>
              <a:buSzPts val="3700"/>
              <a:buNone/>
              <a:defRPr/>
            </a:lvl5pPr>
            <a:lvl6pPr lvl="5" rtl="0" algn="l">
              <a:spcBef>
                <a:spcPts val="0"/>
              </a:spcBef>
              <a:spcAft>
                <a:spcPts val="0"/>
              </a:spcAft>
              <a:buSzPts val="3700"/>
              <a:buNone/>
              <a:defRPr/>
            </a:lvl6pPr>
            <a:lvl7pPr lvl="6" rtl="0" algn="l">
              <a:spcBef>
                <a:spcPts val="0"/>
              </a:spcBef>
              <a:spcAft>
                <a:spcPts val="0"/>
              </a:spcAft>
              <a:buSzPts val="3700"/>
              <a:buNone/>
              <a:defRPr/>
            </a:lvl7pPr>
            <a:lvl8pPr lvl="7" rtl="0" algn="l">
              <a:spcBef>
                <a:spcPts val="0"/>
              </a:spcBef>
              <a:spcAft>
                <a:spcPts val="0"/>
              </a:spcAft>
              <a:buSzPts val="3700"/>
              <a:buNone/>
              <a:defRPr/>
            </a:lvl8pPr>
            <a:lvl9pPr lvl="8" rtl="0" algn="l">
              <a:spcBef>
                <a:spcPts val="0"/>
              </a:spcBef>
              <a:spcAft>
                <a:spcPts val="0"/>
              </a:spcAft>
              <a:buSzPts val="3700"/>
              <a:buNone/>
              <a:defRPr/>
            </a:lvl9pPr>
          </a:lstStyle>
          <a:p/>
        </p:txBody>
      </p:sp>
      <p:sp>
        <p:nvSpPr>
          <p:cNvPr id="110" name="Google Shape;110;g2bb407adc28_0_629"/>
          <p:cNvSpPr txBox="1"/>
          <p:nvPr>
            <p:ph idx="1" type="body"/>
          </p:nvPr>
        </p:nvSpPr>
        <p:spPr>
          <a:xfrm>
            <a:off x="755651" y="1752600"/>
            <a:ext cx="5232300" cy="4267200"/>
          </a:xfrm>
          <a:prstGeom prst="rect">
            <a:avLst/>
          </a:prstGeom>
          <a:noFill/>
          <a:ln>
            <a:noFill/>
          </a:ln>
        </p:spPr>
        <p:txBody>
          <a:bodyPr anchorCtr="0" anchor="t" bIns="45700" lIns="91425" spcFirstLastPara="1" rIns="91425" wrap="square" tIns="45700">
            <a:normAutofit/>
          </a:bodyPr>
          <a:lstStyle>
            <a:lvl1pPr indent="-342900" lvl="0" marL="457200" rtl="0" algn="l">
              <a:spcBef>
                <a:spcPts val="1000"/>
              </a:spcBef>
              <a:spcAft>
                <a:spcPts val="0"/>
              </a:spcAft>
              <a:buSzPts val="1800"/>
              <a:buChar char="●"/>
              <a:defRPr/>
            </a:lvl1pPr>
            <a:lvl2pPr indent="-342900" lvl="1" marL="914400" rtl="0" algn="l">
              <a:spcBef>
                <a:spcPts val="1000"/>
              </a:spcBef>
              <a:spcAft>
                <a:spcPts val="0"/>
              </a:spcAft>
              <a:buSzPts val="1800"/>
              <a:buChar char="○"/>
              <a:defRPr/>
            </a:lvl2pPr>
            <a:lvl3pPr indent="-342900" lvl="2" marL="1371600" rtl="0" algn="l">
              <a:spcBef>
                <a:spcPts val="1000"/>
              </a:spcBef>
              <a:spcAft>
                <a:spcPts val="0"/>
              </a:spcAft>
              <a:buSzPts val="1800"/>
              <a:buChar char="■"/>
              <a:defRPr/>
            </a:lvl3pPr>
            <a:lvl4pPr indent="-342900" lvl="3" marL="1828800" rtl="0" algn="l">
              <a:spcBef>
                <a:spcPts val="1000"/>
              </a:spcBef>
              <a:spcAft>
                <a:spcPts val="0"/>
              </a:spcAft>
              <a:buSzPts val="1800"/>
              <a:buChar char="●"/>
              <a:defRPr/>
            </a:lvl4pPr>
            <a:lvl5pPr indent="-342900" lvl="4" marL="2286000" rtl="0" algn="l">
              <a:spcBef>
                <a:spcPts val="1000"/>
              </a:spcBef>
              <a:spcAft>
                <a:spcPts val="0"/>
              </a:spcAft>
              <a:buSzPts val="1800"/>
              <a:buChar char="○"/>
              <a:defRPr/>
            </a:lvl5pPr>
            <a:lvl6pPr indent="-342900" lvl="5" marL="2743200" rtl="0" algn="l">
              <a:spcBef>
                <a:spcPts val="1000"/>
              </a:spcBef>
              <a:spcAft>
                <a:spcPts val="0"/>
              </a:spcAft>
              <a:buSzPts val="1800"/>
              <a:buChar char="■"/>
              <a:defRPr/>
            </a:lvl6pPr>
            <a:lvl7pPr indent="-342900" lvl="6" marL="3200400" rtl="0" algn="l">
              <a:spcBef>
                <a:spcPts val="1000"/>
              </a:spcBef>
              <a:spcAft>
                <a:spcPts val="0"/>
              </a:spcAft>
              <a:buSzPts val="1800"/>
              <a:buChar char="●"/>
              <a:defRPr/>
            </a:lvl7pPr>
            <a:lvl8pPr indent="-342900" lvl="7" marL="3657600" rtl="0" algn="l">
              <a:spcBef>
                <a:spcPts val="1000"/>
              </a:spcBef>
              <a:spcAft>
                <a:spcPts val="0"/>
              </a:spcAft>
              <a:buSzPts val="1800"/>
              <a:buChar char="○"/>
              <a:defRPr/>
            </a:lvl8pPr>
            <a:lvl9pPr indent="-342900" lvl="8" marL="4114800" rtl="0" algn="l">
              <a:spcBef>
                <a:spcPts val="1000"/>
              </a:spcBef>
              <a:spcAft>
                <a:spcPts val="0"/>
              </a:spcAft>
              <a:buSzPts val="1800"/>
              <a:buChar char="■"/>
              <a:defRPr/>
            </a:lvl9pPr>
          </a:lstStyle>
          <a:p/>
        </p:txBody>
      </p:sp>
      <p:sp>
        <p:nvSpPr>
          <p:cNvPr id="111" name="Google Shape;111;g2bb407adc28_0_629"/>
          <p:cNvSpPr txBox="1"/>
          <p:nvPr>
            <p:ph idx="2" type="body"/>
          </p:nvPr>
        </p:nvSpPr>
        <p:spPr>
          <a:xfrm>
            <a:off x="6191251" y="1752600"/>
            <a:ext cx="5232300" cy="4267200"/>
          </a:xfrm>
          <a:prstGeom prst="rect">
            <a:avLst/>
          </a:prstGeom>
          <a:noFill/>
          <a:ln>
            <a:noFill/>
          </a:ln>
        </p:spPr>
        <p:txBody>
          <a:bodyPr anchorCtr="0" anchor="t" bIns="45700" lIns="91425" spcFirstLastPara="1" rIns="91425" wrap="square" tIns="45700">
            <a:normAutofit/>
          </a:bodyPr>
          <a:lstStyle>
            <a:lvl1pPr indent="-342900" lvl="0" marL="457200" rtl="0" algn="l">
              <a:spcBef>
                <a:spcPts val="1000"/>
              </a:spcBef>
              <a:spcAft>
                <a:spcPts val="0"/>
              </a:spcAft>
              <a:buSzPts val="1800"/>
              <a:buChar char="●"/>
              <a:defRPr/>
            </a:lvl1pPr>
            <a:lvl2pPr indent="-342900" lvl="1" marL="914400" rtl="0" algn="l">
              <a:spcBef>
                <a:spcPts val="1000"/>
              </a:spcBef>
              <a:spcAft>
                <a:spcPts val="0"/>
              </a:spcAft>
              <a:buSzPts val="1800"/>
              <a:buChar char="○"/>
              <a:defRPr/>
            </a:lvl2pPr>
            <a:lvl3pPr indent="-342900" lvl="2" marL="1371600" rtl="0" algn="l">
              <a:spcBef>
                <a:spcPts val="1000"/>
              </a:spcBef>
              <a:spcAft>
                <a:spcPts val="0"/>
              </a:spcAft>
              <a:buSzPts val="1800"/>
              <a:buChar char="■"/>
              <a:defRPr/>
            </a:lvl3pPr>
            <a:lvl4pPr indent="-342900" lvl="3" marL="1828800" rtl="0" algn="l">
              <a:spcBef>
                <a:spcPts val="1000"/>
              </a:spcBef>
              <a:spcAft>
                <a:spcPts val="0"/>
              </a:spcAft>
              <a:buSzPts val="1800"/>
              <a:buChar char="●"/>
              <a:defRPr/>
            </a:lvl4pPr>
            <a:lvl5pPr indent="-342900" lvl="4" marL="2286000" rtl="0" algn="l">
              <a:spcBef>
                <a:spcPts val="1000"/>
              </a:spcBef>
              <a:spcAft>
                <a:spcPts val="0"/>
              </a:spcAft>
              <a:buSzPts val="1800"/>
              <a:buChar char="○"/>
              <a:defRPr/>
            </a:lvl5pPr>
            <a:lvl6pPr indent="-342900" lvl="5" marL="2743200" rtl="0" algn="l">
              <a:spcBef>
                <a:spcPts val="1000"/>
              </a:spcBef>
              <a:spcAft>
                <a:spcPts val="0"/>
              </a:spcAft>
              <a:buSzPts val="1800"/>
              <a:buChar char="■"/>
              <a:defRPr/>
            </a:lvl6pPr>
            <a:lvl7pPr indent="-342900" lvl="6" marL="3200400" rtl="0" algn="l">
              <a:spcBef>
                <a:spcPts val="1000"/>
              </a:spcBef>
              <a:spcAft>
                <a:spcPts val="0"/>
              </a:spcAft>
              <a:buSzPts val="1800"/>
              <a:buChar char="●"/>
              <a:defRPr/>
            </a:lvl7pPr>
            <a:lvl8pPr indent="-342900" lvl="7" marL="3657600" rtl="0" algn="l">
              <a:spcBef>
                <a:spcPts val="1000"/>
              </a:spcBef>
              <a:spcAft>
                <a:spcPts val="0"/>
              </a:spcAft>
              <a:buSzPts val="1800"/>
              <a:buChar char="○"/>
              <a:defRPr/>
            </a:lvl8pPr>
            <a:lvl9pPr indent="-342900" lvl="8" marL="4114800" rtl="0" algn="l">
              <a:spcBef>
                <a:spcPts val="1000"/>
              </a:spcBef>
              <a:spcAft>
                <a:spcPts val="0"/>
              </a:spcAft>
              <a:buSzPts val="1800"/>
              <a:buChar char="■"/>
              <a:defRPr/>
            </a:lvl9pPr>
          </a:lstStyle>
          <a:p/>
        </p:txBody>
      </p:sp>
      <p:sp>
        <p:nvSpPr>
          <p:cNvPr id="112" name="Google Shape;112;g2bb407adc28_0_629"/>
          <p:cNvSpPr txBox="1"/>
          <p:nvPr>
            <p:ph idx="10" type="dt"/>
          </p:nvPr>
        </p:nvSpPr>
        <p:spPr>
          <a:xfrm>
            <a:off x="812800" y="6245225"/>
            <a:ext cx="2641500" cy="4764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2bb407adc28_0_629"/>
          <p:cNvSpPr txBox="1"/>
          <p:nvPr>
            <p:ph idx="11" type="ftr"/>
          </p:nvPr>
        </p:nvSpPr>
        <p:spPr>
          <a:xfrm>
            <a:off x="4165600" y="6245225"/>
            <a:ext cx="3860700" cy="476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g2bb407adc28_0_629"/>
          <p:cNvSpPr txBox="1"/>
          <p:nvPr>
            <p:ph idx="12" type="sldNum"/>
          </p:nvPr>
        </p:nvSpPr>
        <p:spPr>
          <a:xfrm>
            <a:off x="8737600" y="6245225"/>
            <a:ext cx="2641500" cy="476400"/>
          </a:xfrm>
          <a:prstGeom prst="rect">
            <a:avLst/>
          </a:prstGeom>
          <a:noFill/>
          <a:ln>
            <a:noFill/>
          </a:ln>
        </p:spPr>
        <p:txBody>
          <a:bodyPr anchorCtr="0" anchor="ctr" bIns="45700" lIns="91425" spcFirstLastPara="1" rIns="91425" wrap="square" tIns="45700">
            <a:norm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iagram or Organization Chart" type="dgm">
  <p:cSld name="DIAGRAM">
    <p:spTree>
      <p:nvGrpSpPr>
        <p:cNvPr id="115" name="Shape 115"/>
        <p:cNvGrpSpPr/>
        <p:nvPr/>
      </p:nvGrpSpPr>
      <p:grpSpPr>
        <a:xfrm>
          <a:off x="0" y="0"/>
          <a:ext cx="0" cy="0"/>
          <a:chOff x="0" y="0"/>
          <a:chExt cx="0" cy="0"/>
        </a:xfrm>
      </p:grpSpPr>
      <p:sp>
        <p:nvSpPr>
          <p:cNvPr id="116" name="Google Shape;116;g2bb407adc28_0_636"/>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rgbClr val="262626"/>
              </a:buClr>
              <a:buSzPts val="1800"/>
              <a:buNone/>
              <a:defRPr/>
            </a:lvl1pPr>
            <a:lvl2pPr lvl="1" rtl="0" algn="l">
              <a:spcBef>
                <a:spcPts val="0"/>
              </a:spcBef>
              <a:spcAft>
                <a:spcPts val="0"/>
              </a:spcAft>
              <a:buSzPts val="3700"/>
              <a:buNone/>
              <a:defRPr/>
            </a:lvl2pPr>
            <a:lvl3pPr lvl="2" rtl="0" algn="l">
              <a:spcBef>
                <a:spcPts val="0"/>
              </a:spcBef>
              <a:spcAft>
                <a:spcPts val="0"/>
              </a:spcAft>
              <a:buSzPts val="3700"/>
              <a:buNone/>
              <a:defRPr/>
            </a:lvl3pPr>
            <a:lvl4pPr lvl="3" rtl="0" algn="l">
              <a:spcBef>
                <a:spcPts val="0"/>
              </a:spcBef>
              <a:spcAft>
                <a:spcPts val="0"/>
              </a:spcAft>
              <a:buSzPts val="3700"/>
              <a:buNone/>
              <a:defRPr/>
            </a:lvl4pPr>
            <a:lvl5pPr lvl="4" rtl="0" algn="l">
              <a:spcBef>
                <a:spcPts val="0"/>
              </a:spcBef>
              <a:spcAft>
                <a:spcPts val="0"/>
              </a:spcAft>
              <a:buSzPts val="3700"/>
              <a:buNone/>
              <a:defRPr/>
            </a:lvl5pPr>
            <a:lvl6pPr lvl="5" rtl="0" algn="l">
              <a:spcBef>
                <a:spcPts val="0"/>
              </a:spcBef>
              <a:spcAft>
                <a:spcPts val="0"/>
              </a:spcAft>
              <a:buSzPts val="3700"/>
              <a:buNone/>
              <a:defRPr/>
            </a:lvl6pPr>
            <a:lvl7pPr lvl="6" rtl="0" algn="l">
              <a:spcBef>
                <a:spcPts val="0"/>
              </a:spcBef>
              <a:spcAft>
                <a:spcPts val="0"/>
              </a:spcAft>
              <a:buSzPts val="3700"/>
              <a:buNone/>
              <a:defRPr/>
            </a:lvl7pPr>
            <a:lvl8pPr lvl="7" rtl="0" algn="l">
              <a:spcBef>
                <a:spcPts val="0"/>
              </a:spcBef>
              <a:spcAft>
                <a:spcPts val="0"/>
              </a:spcAft>
              <a:buSzPts val="3700"/>
              <a:buNone/>
              <a:defRPr/>
            </a:lvl8pPr>
            <a:lvl9pPr lvl="8" rtl="0" algn="l">
              <a:spcBef>
                <a:spcPts val="0"/>
              </a:spcBef>
              <a:spcAft>
                <a:spcPts val="0"/>
              </a:spcAft>
              <a:buSzPts val="3700"/>
              <a:buNone/>
              <a:defRPr/>
            </a:lvl9pPr>
          </a:lstStyle>
          <a:p/>
        </p:txBody>
      </p:sp>
      <p:sp>
        <p:nvSpPr>
          <p:cNvPr id="117" name="Google Shape;117;g2bb407adc28_0_636"/>
          <p:cNvSpPr/>
          <p:nvPr>
            <p:ph idx="2" type="dgm"/>
          </p:nvPr>
        </p:nvSpPr>
        <p:spPr>
          <a:xfrm>
            <a:off x="609600" y="1600201"/>
            <a:ext cx="10972800" cy="4526100"/>
          </a:xfrm>
          <a:prstGeom prst="rect">
            <a:avLst/>
          </a:prstGeom>
          <a:noFill/>
          <a:ln>
            <a:noFill/>
          </a:ln>
        </p:spPr>
        <p:txBody>
          <a:bodyPr anchorCtr="0" anchor="t" bIns="45700" lIns="91425" spcFirstLastPara="1" rIns="91425" wrap="square" tIns="45700">
            <a:noAutofit/>
          </a:bodyPr>
          <a:lstStyle>
            <a:lvl1pPr lvl="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18" name="Google Shape;118;g2bb407adc28_0_636"/>
          <p:cNvSpPr txBox="1"/>
          <p:nvPr>
            <p:ph idx="10" type="dt"/>
          </p:nvPr>
        </p:nvSpPr>
        <p:spPr>
          <a:xfrm>
            <a:off x="609600" y="6245225"/>
            <a:ext cx="2844900" cy="4764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g2bb407adc28_0_636"/>
          <p:cNvSpPr txBox="1"/>
          <p:nvPr>
            <p:ph idx="11" type="ftr"/>
          </p:nvPr>
        </p:nvSpPr>
        <p:spPr>
          <a:xfrm>
            <a:off x="4165600" y="6245225"/>
            <a:ext cx="3860700" cy="476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g2bb407adc28_0_636"/>
          <p:cNvSpPr txBox="1"/>
          <p:nvPr>
            <p:ph idx="12" type="sldNum"/>
          </p:nvPr>
        </p:nvSpPr>
        <p:spPr>
          <a:xfrm>
            <a:off x="8737600" y="6245225"/>
            <a:ext cx="2844900" cy="476400"/>
          </a:xfrm>
          <a:prstGeom prst="rect">
            <a:avLst/>
          </a:prstGeom>
          <a:noFill/>
          <a:ln>
            <a:noFill/>
          </a:ln>
        </p:spPr>
        <p:txBody>
          <a:bodyPr anchorCtr="0" anchor="ctr" bIns="45700" lIns="91425" spcFirstLastPara="1" rIns="91425" wrap="square" tIns="45700">
            <a:norm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g2bb407adc28_0_642"/>
          <p:cNvSpPr txBox="1"/>
          <p:nvPr>
            <p:ph type="title"/>
          </p:nvPr>
        </p:nvSpPr>
        <p:spPr>
          <a:xfrm>
            <a:off x="2592924" y="624110"/>
            <a:ext cx="8911800" cy="1281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rgbClr val="262626"/>
              </a:buClr>
              <a:buSzPts val="1800"/>
              <a:buNone/>
              <a:defRPr/>
            </a:lvl1pPr>
            <a:lvl2pPr lvl="1" rtl="0" algn="l">
              <a:spcBef>
                <a:spcPts val="0"/>
              </a:spcBef>
              <a:spcAft>
                <a:spcPts val="0"/>
              </a:spcAft>
              <a:buSzPts val="3700"/>
              <a:buNone/>
              <a:defRPr/>
            </a:lvl2pPr>
            <a:lvl3pPr lvl="2" rtl="0" algn="l">
              <a:spcBef>
                <a:spcPts val="0"/>
              </a:spcBef>
              <a:spcAft>
                <a:spcPts val="0"/>
              </a:spcAft>
              <a:buSzPts val="3700"/>
              <a:buNone/>
              <a:defRPr/>
            </a:lvl3pPr>
            <a:lvl4pPr lvl="3" rtl="0" algn="l">
              <a:spcBef>
                <a:spcPts val="0"/>
              </a:spcBef>
              <a:spcAft>
                <a:spcPts val="0"/>
              </a:spcAft>
              <a:buSzPts val="3700"/>
              <a:buNone/>
              <a:defRPr/>
            </a:lvl4pPr>
            <a:lvl5pPr lvl="4" rtl="0" algn="l">
              <a:spcBef>
                <a:spcPts val="0"/>
              </a:spcBef>
              <a:spcAft>
                <a:spcPts val="0"/>
              </a:spcAft>
              <a:buSzPts val="3700"/>
              <a:buNone/>
              <a:defRPr/>
            </a:lvl5pPr>
            <a:lvl6pPr lvl="5" rtl="0" algn="l">
              <a:spcBef>
                <a:spcPts val="0"/>
              </a:spcBef>
              <a:spcAft>
                <a:spcPts val="0"/>
              </a:spcAft>
              <a:buSzPts val="3700"/>
              <a:buNone/>
              <a:defRPr/>
            </a:lvl6pPr>
            <a:lvl7pPr lvl="6" rtl="0" algn="l">
              <a:spcBef>
                <a:spcPts val="0"/>
              </a:spcBef>
              <a:spcAft>
                <a:spcPts val="0"/>
              </a:spcAft>
              <a:buSzPts val="3700"/>
              <a:buNone/>
              <a:defRPr/>
            </a:lvl7pPr>
            <a:lvl8pPr lvl="7" rtl="0" algn="l">
              <a:spcBef>
                <a:spcPts val="0"/>
              </a:spcBef>
              <a:spcAft>
                <a:spcPts val="0"/>
              </a:spcAft>
              <a:buSzPts val="3700"/>
              <a:buNone/>
              <a:defRPr/>
            </a:lvl8pPr>
            <a:lvl9pPr lvl="8" rtl="0" algn="l">
              <a:spcBef>
                <a:spcPts val="0"/>
              </a:spcBef>
              <a:spcAft>
                <a:spcPts val="0"/>
              </a:spcAft>
              <a:buSzPts val="3700"/>
              <a:buNone/>
              <a:defRPr/>
            </a:lvl9pPr>
          </a:lstStyle>
          <a:p/>
        </p:txBody>
      </p:sp>
      <p:sp>
        <p:nvSpPr>
          <p:cNvPr id="123" name="Google Shape;123;g2bb407adc28_0_642"/>
          <p:cNvSpPr txBox="1"/>
          <p:nvPr>
            <p:ph idx="1" type="body"/>
          </p:nvPr>
        </p:nvSpPr>
        <p:spPr>
          <a:xfrm>
            <a:off x="2939373" y="1972703"/>
            <a:ext cx="3992700" cy="5763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2400"/>
              <a:buNone/>
              <a:defRPr b="0" sz="2400"/>
            </a:lvl1pPr>
            <a:lvl2pPr indent="-228600" lvl="1" marL="914400" rtl="0" algn="l">
              <a:spcBef>
                <a:spcPts val="1000"/>
              </a:spcBef>
              <a:spcAft>
                <a:spcPts val="0"/>
              </a:spcAft>
              <a:buSzPts val="2000"/>
              <a:buNone/>
              <a:defRPr b="1" sz="2000"/>
            </a:lvl2pPr>
            <a:lvl3pPr indent="-228600" lvl="2" marL="1371600" rtl="0" algn="l">
              <a:spcBef>
                <a:spcPts val="1000"/>
              </a:spcBef>
              <a:spcAft>
                <a:spcPts val="0"/>
              </a:spcAft>
              <a:buSzPts val="1800"/>
              <a:buNone/>
              <a:defRPr b="1" sz="1800"/>
            </a:lvl3pPr>
            <a:lvl4pPr indent="-228600" lvl="3" marL="1828800" rtl="0" algn="l">
              <a:spcBef>
                <a:spcPts val="1000"/>
              </a:spcBef>
              <a:spcAft>
                <a:spcPts val="0"/>
              </a:spcAft>
              <a:buSzPts val="1600"/>
              <a:buNone/>
              <a:defRPr b="1" sz="1600"/>
            </a:lvl4pPr>
            <a:lvl5pPr indent="-228600" lvl="4" marL="2286000" rtl="0" algn="l">
              <a:spcBef>
                <a:spcPts val="1000"/>
              </a:spcBef>
              <a:spcAft>
                <a:spcPts val="0"/>
              </a:spcAft>
              <a:buSzPts val="1600"/>
              <a:buNone/>
              <a:defRPr b="1" sz="1600"/>
            </a:lvl5pPr>
            <a:lvl6pPr indent="-228600" lvl="5" marL="2743200" rtl="0" algn="l">
              <a:spcBef>
                <a:spcPts val="1000"/>
              </a:spcBef>
              <a:spcAft>
                <a:spcPts val="0"/>
              </a:spcAft>
              <a:buSzPts val="1600"/>
              <a:buNone/>
              <a:defRPr b="1" sz="1600"/>
            </a:lvl6pPr>
            <a:lvl7pPr indent="-228600" lvl="6" marL="3200400" rtl="0" algn="l">
              <a:spcBef>
                <a:spcPts val="1000"/>
              </a:spcBef>
              <a:spcAft>
                <a:spcPts val="0"/>
              </a:spcAft>
              <a:buSzPts val="1600"/>
              <a:buNone/>
              <a:defRPr b="1" sz="1600"/>
            </a:lvl7pPr>
            <a:lvl8pPr indent="-228600" lvl="7" marL="3657600" rtl="0" algn="l">
              <a:spcBef>
                <a:spcPts val="1000"/>
              </a:spcBef>
              <a:spcAft>
                <a:spcPts val="0"/>
              </a:spcAft>
              <a:buSzPts val="1600"/>
              <a:buNone/>
              <a:defRPr b="1" sz="1600"/>
            </a:lvl8pPr>
            <a:lvl9pPr indent="-228600" lvl="8" marL="4114800" rtl="0" algn="l">
              <a:spcBef>
                <a:spcPts val="1000"/>
              </a:spcBef>
              <a:spcAft>
                <a:spcPts val="0"/>
              </a:spcAft>
              <a:buSzPts val="1600"/>
              <a:buNone/>
              <a:defRPr b="1" sz="1600"/>
            </a:lvl9pPr>
          </a:lstStyle>
          <a:p/>
        </p:txBody>
      </p:sp>
      <p:sp>
        <p:nvSpPr>
          <p:cNvPr id="124" name="Google Shape;124;g2bb407adc28_0_642"/>
          <p:cNvSpPr txBox="1"/>
          <p:nvPr>
            <p:ph idx="2" type="body"/>
          </p:nvPr>
        </p:nvSpPr>
        <p:spPr>
          <a:xfrm>
            <a:off x="2589212" y="2548966"/>
            <a:ext cx="4342800" cy="3354000"/>
          </a:xfrm>
          <a:prstGeom prst="rect">
            <a:avLst/>
          </a:prstGeom>
          <a:noFill/>
          <a:ln>
            <a:noFill/>
          </a:ln>
        </p:spPr>
        <p:txBody>
          <a:bodyPr anchorCtr="0" anchor="t" bIns="45700" lIns="91425" spcFirstLastPara="1" rIns="91425" wrap="square" tIns="45700">
            <a:normAutofit/>
          </a:bodyPr>
          <a:lstStyle>
            <a:lvl1pPr indent="-342900" lvl="0" marL="457200" rtl="0" algn="l">
              <a:spcBef>
                <a:spcPts val="1000"/>
              </a:spcBef>
              <a:spcAft>
                <a:spcPts val="0"/>
              </a:spcAft>
              <a:buSzPts val="1800"/>
              <a:buChar char="●"/>
              <a:defRPr/>
            </a:lvl1pPr>
            <a:lvl2pPr indent="-342900" lvl="1" marL="914400" rtl="0" algn="l">
              <a:spcBef>
                <a:spcPts val="1000"/>
              </a:spcBef>
              <a:spcAft>
                <a:spcPts val="0"/>
              </a:spcAft>
              <a:buSzPts val="1800"/>
              <a:buChar char="○"/>
              <a:defRPr/>
            </a:lvl2pPr>
            <a:lvl3pPr indent="-342900" lvl="2" marL="1371600" rtl="0" algn="l">
              <a:spcBef>
                <a:spcPts val="1000"/>
              </a:spcBef>
              <a:spcAft>
                <a:spcPts val="0"/>
              </a:spcAft>
              <a:buSzPts val="1800"/>
              <a:buChar char="■"/>
              <a:defRPr/>
            </a:lvl3pPr>
            <a:lvl4pPr indent="-342900" lvl="3" marL="1828800" rtl="0" algn="l">
              <a:spcBef>
                <a:spcPts val="1000"/>
              </a:spcBef>
              <a:spcAft>
                <a:spcPts val="0"/>
              </a:spcAft>
              <a:buSzPts val="1800"/>
              <a:buChar char="●"/>
              <a:defRPr/>
            </a:lvl4pPr>
            <a:lvl5pPr indent="-342900" lvl="4" marL="2286000" rtl="0" algn="l">
              <a:spcBef>
                <a:spcPts val="1000"/>
              </a:spcBef>
              <a:spcAft>
                <a:spcPts val="0"/>
              </a:spcAft>
              <a:buSzPts val="1800"/>
              <a:buChar char="○"/>
              <a:defRPr/>
            </a:lvl5pPr>
            <a:lvl6pPr indent="-342900" lvl="5" marL="2743200" rtl="0" algn="l">
              <a:spcBef>
                <a:spcPts val="1000"/>
              </a:spcBef>
              <a:spcAft>
                <a:spcPts val="0"/>
              </a:spcAft>
              <a:buSzPts val="1800"/>
              <a:buChar char="■"/>
              <a:defRPr/>
            </a:lvl6pPr>
            <a:lvl7pPr indent="-342900" lvl="6" marL="3200400" rtl="0" algn="l">
              <a:spcBef>
                <a:spcPts val="1000"/>
              </a:spcBef>
              <a:spcAft>
                <a:spcPts val="0"/>
              </a:spcAft>
              <a:buSzPts val="1800"/>
              <a:buChar char="●"/>
              <a:defRPr/>
            </a:lvl7pPr>
            <a:lvl8pPr indent="-342900" lvl="7" marL="3657600" rtl="0" algn="l">
              <a:spcBef>
                <a:spcPts val="1000"/>
              </a:spcBef>
              <a:spcAft>
                <a:spcPts val="0"/>
              </a:spcAft>
              <a:buSzPts val="1800"/>
              <a:buChar char="○"/>
              <a:defRPr/>
            </a:lvl8pPr>
            <a:lvl9pPr indent="-342900" lvl="8" marL="4114800" rtl="0" algn="l">
              <a:spcBef>
                <a:spcPts val="1000"/>
              </a:spcBef>
              <a:spcAft>
                <a:spcPts val="0"/>
              </a:spcAft>
              <a:buSzPts val="1800"/>
              <a:buChar char="■"/>
              <a:defRPr/>
            </a:lvl9pPr>
          </a:lstStyle>
          <a:p/>
        </p:txBody>
      </p:sp>
      <p:sp>
        <p:nvSpPr>
          <p:cNvPr id="125" name="Google Shape;125;g2bb407adc28_0_642"/>
          <p:cNvSpPr txBox="1"/>
          <p:nvPr>
            <p:ph idx="3" type="body"/>
          </p:nvPr>
        </p:nvSpPr>
        <p:spPr>
          <a:xfrm>
            <a:off x="7506629" y="1969475"/>
            <a:ext cx="3999000" cy="5763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2400"/>
              <a:buNone/>
              <a:defRPr b="0" sz="2400"/>
            </a:lvl1pPr>
            <a:lvl2pPr indent="-228600" lvl="1" marL="914400" rtl="0" algn="l">
              <a:spcBef>
                <a:spcPts val="1000"/>
              </a:spcBef>
              <a:spcAft>
                <a:spcPts val="0"/>
              </a:spcAft>
              <a:buSzPts val="2000"/>
              <a:buNone/>
              <a:defRPr b="1" sz="2000"/>
            </a:lvl2pPr>
            <a:lvl3pPr indent="-228600" lvl="2" marL="1371600" rtl="0" algn="l">
              <a:spcBef>
                <a:spcPts val="1000"/>
              </a:spcBef>
              <a:spcAft>
                <a:spcPts val="0"/>
              </a:spcAft>
              <a:buSzPts val="1800"/>
              <a:buNone/>
              <a:defRPr b="1" sz="1800"/>
            </a:lvl3pPr>
            <a:lvl4pPr indent="-228600" lvl="3" marL="1828800" rtl="0" algn="l">
              <a:spcBef>
                <a:spcPts val="1000"/>
              </a:spcBef>
              <a:spcAft>
                <a:spcPts val="0"/>
              </a:spcAft>
              <a:buSzPts val="1600"/>
              <a:buNone/>
              <a:defRPr b="1" sz="1600"/>
            </a:lvl4pPr>
            <a:lvl5pPr indent="-228600" lvl="4" marL="2286000" rtl="0" algn="l">
              <a:spcBef>
                <a:spcPts val="1000"/>
              </a:spcBef>
              <a:spcAft>
                <a:spcPts val="0"/>
              </a:spcAft>
              <a:buSzPts val="1600"/>
              <a:buNone/>
              <a:defRPr b="1" sz="1600"/>
            </a:lvl5pPr>
            <a:lvl6pPr indent="-228600" lvl="5" marL="2743200" rtl="0" algn="l">
              <a:spcBef>
                <a:spcPts val="1000"/>
              </a:spcBef>
              <a:spcAft>
                <a:spcPts val="0"/>
              </a:spcAft>
              <a:buSzPts val="1600"/>
              <a:buNone/>
              <a:defRPr b="1" sz="1600"/>
            </a:lvl6pPr>
            <a:lvl7pPr indent="-228600" lvl="6" marL="3200400" rtl="0" algn="l">
              <a:spcBef>
                <a:spcPts val="1000"/>
              </a:spcBef>
              <a:spcAft>
                <a:spcPts val="0"/>
              </a:spcAft>
              <a:buSzPts val="1600"/>
              <a:buNone/>
              <a:defRPr b="1" sz="1600"/>
            </a:lvl7pPr>
            <a:lvl8pPr indent="-228600" lvl="7" marL="3657600" rtl="0" algn="l">
              <a:spcBef>
                <a:spcPts val="1000"/>
              </a:spcBef>
              <a:spcAft>
                <a:spcPts val="0"/>
              </a:spcAft>
              <a:buSzPts val="1600"/>
              <a:buNone/>
              <a:defRPr b="1" sz="1600"/>
            </a:lvl8pPr>
            <a:lvl9pPr indent="-228600" lvl="8" marL="4114800" rtl="0" algn="l">
              <a:spcBef>
                <a:spcPts val="1000"/>
              </a:spcBef>
              <a:spcAft>
                <a:spcPts val="0"/>
              </a:spcAft>
              <a:buSzPts val="1600"/>
              <a:buNone/>
              <a:defRPr b="1" sz="1600"/>
            </a:lvl9pPr>
          </a:lstStyle>
          <a:p/>
        </p:txBody>
      </p:sp>
      <p:sp>
        <p:nvSpPr>
          <p:cNvPr id="126" name="Google Shape;126;g2bb407adc28_0_642"/>
          <p:cNvSpPr txBox="1"/>
          <p:nvPr>
            <p:ph idx="4" type="body"/>
          </p:nvPr>
        </p:nvSpPr>
        <p:spPr>
          <a:xfrm>
            <a:off x="7166957" y="2545738"/>
            <a:ext cx="4338600" cy="3354000"/>
          </a:xfrm>
          <a:prstGeom prst="rect">
            <a:avLst/>
          </a:prstGeom>
          <a:noFill/>
          <a:ln>
            <a:noFill/>
          </a:ln>
        </p:spPr>
        <p:txBody>
          <a:bodyPr anchorCtr="0" anchor="t" bIns="45700" lIns="91425" spcFirstLastPara="1" rIns="91425" wrap="square" tIns="45700">
            <a:normAutofit/>
          </a:bodyPr>
          <a:lstStyle>
            <a:lvl1pPr indent="-342900" lvl="0" marL="457200" rtl="0" algn="l">
              <a:spcBef>
                <a:spcPts val="1000"/>
              </a:spcBef>
              <a:spcAft>
                <a:spcPts val="0"/>
              </a:spcAft>
              <a:buSzPts val="1800"/>
              <a:buChar char="●"/>
              <a:defRPr/>
            </a:lvl1pPr>
            <a:lvl2pPr indent="-342900" lvl="1" marL="914400" rtl="0" algn="l">
              <a:spcBef>
                <a:spcPts val="1000"/>
              </a:spcBef>
              <a:spcAft>
                <a:spcPts val="0"/>
              </a:spcAft>
              <a:buSzPts val="1800"/>
              <a:buChar char="○"/>
              <a:defRPr/>
            </a:lvl2pPr>
            <a:lvl3pPr indent="-342900" lvl="2" marL="1371600" rtl="0" algn="l">
              <a:spcBef>
                <a:spcPts val="1000"/>
              </a:spcBef>
              <a:spcAft>
                <a:spcPts val="0"/>
              </a:spcAft>
              <a:buSzPts val="1800"/>
              <a:buChar char="■"/>
              <a:defRPr/>
            </a:lvl3pPr>
            <a:lvl4pPr indent="-342900" lvl="3" marL="1828800" rtl="0" algn="l">
              <a:spcBef>
                <a:spcPts val="1000"/>
              </a:spcBef>
              <a:spcAft>
                <a:spcPts val="0"/>
              </a:spcAft>
              <a:buSzPts val="1800"/>
              <a:buChar char="●"/>
              <a:defRPr/>
            </a:lvl4pPr>
            <a:lvl5pPr indent="-342900" lvl="4" marL="2286000" rtl="0" algn="l">
              <a:spcBef>
                <a:spcPts val="1000"/>
              </a:spcBef>
              <a:spcAft>
                <a:spcPts val="0"/>
              </a:spcAft>
              <a:buSzPts val="1800"/>
              <a:buChar char="○"/>
              <a:defRPr/>
            </a:lvl5pPr>
            <a:lvl6pPr indent="-342900" lvl="5" marL="2743200" rtl="0" algn="l">
              <a:spcBef>
                <a:spcPts val="1000"/>
              </a:spcBef>
              <a:spcAft>
                <a:spcPts val="0"/>
              </a:spcAft>
              <a:buSzPts val="1800"/>
              <a:buChar char="■"/>
              <a:defRPr/>
            </a:lvl6pPr>
            <a:lvl7pPr indent="-342900" lvl="6" marL="3200400" rtl="0" algn="l">
              <a:spcBef>
                <a:spcPts val="1000"/>
              </a:spcBef>
              <a:spcAft>
                <a:spcPts val="0"/>
              </a:spcAft>
              <a:buSzPts val="1800"/>
              <a:buChar char="●"/>
              <a:defRPr/>
            </a:lvl7pPr>
            <a:lvl8pPr indent="-342900" lvl="7" marL="3657600" rtl="0" algn="l">
              <a:spcBef>
                <a:spcPts val="1000"/>
              </a:spcBef>
              <a:spcAft>
                <a:spcPts val="0"/>
              </a:spcAft>
              <a:buSzPts val="1800"/>
              <a:buChar char="○"/>
              <a:defRPr/>
            </a:lvl8pPr>
            <a:lvl9pPr indent="-342900" lvl="8" marL="4114800" rtl="0" algn="l">
              <a:spcBef>
                <a:spcPts val="1000"/>
              </a:spcBef>
              <a:spcAft>
                <a:spcPts val="0"/>
              </a:spcAft>
              <a:buSzPts val="1800"/>
              <a:buChar char="■"/>
              <a:defRPr/>
            </a:lvl9pPr>
          </a:lstStyle>
          <a:p/>
        </p:txBody>
      </p:sp>
      <p:sp>
        <p:nvSpPr>
          <p:cNvPr id="127" name="Google Shape;127;g2bb407adc28_0_642"/>
          <p:cNvSpPr txBox="1"/>
          <p:nvPr>
            <p:ph idx="10" type="dt"/>
          </p:nvPr>
        </p:nvSpPr>
        <p:spPr>
          <a:xfrm>
            <a:off x="10361612" y="6130437"/>
            <a:ext cx="1146300" cy="3705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2bb407adc28_0_642"/>
          <p:cNvSpPr txBox="1"/>
          <p:nvPr>
            <p:ph idx="11" type="ftr"/>
          </p:nvPr>
        </p:nvSpPr>
        <p:spPr>
          <a:xfrm>
            <a:off x="2589212" y="6135808"/>
            <a:ext cx="7620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g2bb407adc28_0_642"/>
          <p:cNvSpPr/>
          <p:nvPr/>
        </p:nvSpPr>
        <p:spPr>
          <a:xfrm flipH="1" rot="10800000">
            <a:off x="-4189" y="714372"/>
            <a:ext cx="1588529" cy="5073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bb407adc28_0_642"/>
          <p:cNvSpPr txBox="1"/>
          <p:nvPr>
            <p:ph idx="12" type="sldNum"/>
          </p:nvPr>
        </p:nvSpPr>
        <p:spPr>
          <a:xfrm>
            <a:off x="531812" y="787782"/>
            <a:ext cx="7797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TITLE_AND_BODY_1">
    <p:spTree>
      <p:nvGrpSpPr>
        <p:cNvPr id="131" name="Shape 131"/>
        <p:cNvGrpSpPr/>
        <p:nvPr/>
      </p:nvGrpSpPr>
      <p:grpSpPr>
        <a:xfrm>
          <a:off x="0" y="0"/>
          <a:ext cx="0" cy="0"/>
          <a:chOff x="0" y="0"/>
          <a:chExt cx="0" cy="0"/>
        </a:xfrm>
      </p:grpSpPr>
      <p:sp>
        <p:nvSpPr>
          <p:cNvPr id="132" name="Google Shape;132;g2bb407adc28_0_652"/>
          <p:cNvSpPr txBox="1"/>
          <p:nvPr>
            <p:ph type="title"/>
          </p:nvPr>
        </p:nvSpPr>
        <p:spPr>
          <a:xfrm>
            <a:off x="609598" y="274637"/>
            <a:ext cx="10972800" cy="1143000"/>
          </a:xfrm>
          <a:prstGeom prst="rect">
            <a:avLst/>
          </a:prstGeom>
          <a:noFill/>
          <a:ln>
            <a:noFill/>
          </a:ln>
        </p:spPr>
        <p:txBody>
          <a:bodyPr anchorCtr="0" anchor="t" bIns="65000" lIns="65000" spcFirstLastPara="1" rIns="65000" wrap="square" tIns="65000">
            <a:normAutofit/>
          </a:bodyPr>
          <a:lstStyle>
            <a:lvl1pPr lvl="0" rtl="0" algn="l">
              <a:spcBef>
                <a:spcPts val="0"/>
              </a:spcBef>
              <a:spcAft>
                <a:spcPts val="0"/>
              </a:spcAft>
              <a:buClr>
                <a:srgbClr val="262626"/>
              </a:buClr>
              <a:buSzPts val="4359"/>
              <a:buFont typeface="Calibri"/>
              <a:buNone/>
              <a:defRPr sz="4359">
                <a:latin typeface="Calibri"/>
                <a:ea typeface="Calibri"/>
                <a:cs typeface="Calibri"/>
                <a:sym typeface="Calibri"/>
              </a:defRPr>
            </a:lvl1pPr>
            <a:lvl2pPr lvl="1" rtl="0" algn="l">
              <a:spcBef>
                <a:spcPts val="0"/>
              </a:spcBef>
              <a:spcAft>
                <a:spcPts val="0"/>
              </a:spcAft>
              <a:buSzPts val="3700"/>
              <a:buNone/>
              <a:defRPr/>
            </a:lvl2pPr>
            <a:lvl3pPr lvl="2" rtl="0" algn="l">
              <a:spcBef>
                <a:spcPts val="0"/>
              </a:spcBef>
              <a:spcAft>
                <a:spcPts val="0"/>
              </a:spcAft>
              <a:buSzPts val="3700"/>
              <a:buNone/>
              <a:defRPr/>
            </a:lvl3pPr>
            <a:lvl4pPr lvl="3" rtl="0" algn="l">
              <a:spcBef>
                <a:spcPts val="0"/>
              </a:spcBef>
              <a:spcAft>
                <a:spcPts val="0"/>
              </a:spcAft>
              <a:buSzPts val="3700"/>
              <a:buNone/>
              <a:defRPr/>
            </a:lvl4pPr>
            <a:lvl5pPr lvl="4" rtl="0" algn="l">
              <a:spcBef>
                <a:spcPts val="0"/>
              </a:spcBef>
              <a:spcAft>
                <a:spcPts val="0"/>
              </a:spcAft>
              <a:buSzPts val="3700"/>
              <a:buNone/>
              <a:defRPr/>
            </a:lvl5pPr>
            <a:lvl6pPr lvl="5" rtl="0" algn="l">
              <a:spcBef>
                <a:spcPts val="0"/>
              </a:spcBef>
              <a:spcAft>
                <a:spcPts val="0"/>
              </a:spcAft>
              <a:buSzPts val="3700"/>
              <a:buNone/>
              <a:defRPr/>
            </a:lvl6pPr>
            <a:lvl7pPr lvl="6" rtl="0" algn="l">
              <a:spcBef>
                <a:spcPts val="0"/>
              </a:spcBef>
              <a:spcAft>
                <a:spcPts val="0"/>
              </a:spcAft>
              <a:buSzPts val="3700"/>
              <a:buNone/>
              <a:defRPr/>
            </a:lvl7pPr>
            <a:lvl8pPr lvl="7" rtl="0" algn="l">
              <a:spcBef>
                <a:spcPts val="0"/>
              </a:spcBef>
              <a:spcAft>
                <a:spcPts val="0"/>
              </a:spcAft>
              <a:buSzPts val="3700"/>
              <a:buNone/>
              <a:defRPr/>
            </a:lvl8pPr>
            <a:lvl9pPr lvl="8" rtl="0" algn="l">
              <a:spcBef>
                <a:spcPts val="0"/>
              </a:spcBef>
              <a:spcAft>
                <a:spcPts val="0"/>
              </a:spcAft>
              <a:buSzPts val="3700"/>
              <a:buNone/>
              <a:defRPr/>
            </a:lvl9pPr>
          </a:lstStyle>
          <a:p/>
        </p:txBody>
      </p:sp>
      <p:sp>
        <p:nvSpPr>
          <p:cNvPr id="133" name="Google Shape;133;g2bb407adc28_0_652"/>
          <p:cNvSpPr txBox="1"/>
          <p:nvPr>
            <p:ph idx="1" type="body"/>
          </p:nvPr>
        </p:nvSpPr>
        <p:spPr>
          <a:xfrm>
            <a:off x="609598" y="1535112"/>
            <a:ext cx="5386800" cy="639900"/>
          </a:xfrm>
          <a:prstGeom prst="rect">
            <a:avLst/>
          </a:prstGeom>
          <a:noFill/>
          <a:ln>
            <a:noFill/>
          </a:ln>
        </p:spPr>
        <p:txBody>
          <a:bodyPr anchorCtr="0" anchor="b" bIns="65000" lIns="65000" spcFirstLastPara="1" rIns="65000" wrap="square" tIns="65000">
            <a:normAutofit/>
          </a:bodyPr>
          <a:lstStyle>
            <a:lvl1pPr indent="-228600" lvl="0" marL="457200" rtl="0" algn="l">
              <a:spcBef>
                <a:spcPts val="562"/>
              </a:spcBef>
              <a:spcAft>
                <a:spcPts val="0"/>
              </a:spcAft>
              <a:buSzPts val="2391"/>
              <a:buNone/>
              <a:defRPr b="1" sz="2391">
                <a:latin typeface="Calibri"/>
                <a:ea typeface="Calibri"/>
                <a:cs typeface="Calibri"/>
                <a:sym typeface="Calibri"/>
              </a:defRPr>
            </a:lvl1pPr>
            <a:lvl2pPr indent="-228600" lvl="1" marL="914400" rtl="0" algn="l">
              <a:spcBef>
                <a:spcPts val="562"/>
              </a:spcBef>
              <a:spcAft>
                <a:spcPts val="0"/>
              </a:spcAft>
              <a:buSzPts val="2391"/>
              <a:buNone/>
              <a:defRPr b="1" sz="2391">
                <a:latin typeface="Calibri"/>
                <a:ea typeface="Calibri"/>
                <a:cs typeface="Calibri"/>
                <a:sym typeface="Calibri"/>
              </a:defRPr>
            </a:lvl2pPr>
            <a:lvl3pPr indent="-228600" lvl="2" marL="1371600" rtl="0" algn="l">
              <a:spcBef>
                <a:spcPts val="562"/>
              </a:spcBef>
              <a:spcAft>
                <a:spcPts val="0"/>
              </a:spcAft>
              <a:buSzPts val="2391"/>
              <a:buNone/>
              <a:defRPr b="1" sz="2391">
                <a:latin typeface="Calibri"/>
                <a:ea typeface="Calibri"/>
                <a:cs typeface="Calibri"/>
                <a:sym typeface="Calibri"/>
              </a:defRPr>
            </a:lvl3pPr>
            <a:lvl4pPr indent="-228600" lvl="3" marL="1828800" rtl="0" algn="l">
              <a:spcBef>
                <a:spcPts val="562"/>
              </a:spcBef>
              <a:spcAft>
                <a:spcPts val="0"/>
              </a:spcAft>
              <a:buSzPts val="2391"/>
              <a:buNone/>
              <a:defRPr b="1" sz="2391">
                <a:latin typeface="Calibri"/>
                <a:ea typeface="Calibri"/>
                <a:cs typeface="Calibri"/>
                <a:sym typeface="Calibri"/>
              </a:defRPr>
            </a:lvl4pPr>
            <a:lvl5pPr indent="-228600" lvl="4" marL="2286000" rtl="0" algn="l">
              <a:spcBef>
                <a:spcPts val="562"/>
              </a:spcBef>
              <a:spcAft>
                <a:spcPts val="0"/>
              </a:spcAft>
              <a:buSzPts val="2391"/>
              <a:buNone/>
              <a:defRPr b="1" sz="2391">
                <a:latin typeface="Calibri"/>
                <a:ea typeface="Calibri"/>
                <a:cs typeface="Calibri"/>
                <a:sym typeface="Calibri"/>
              </a:defRPr>
            </a:lvl5pPr>
            <a:lvl6pPr indent="-342900" lvl="5" marL="2743200" rtl="0" algn="l">
              <a:spcBef>
                <a:spcPts val="1000"/>
              </a:spcBef>
              <a:spcAft>
                <a:spcPts val="0"/>
              </a:spcAft>
              <a:buSzPts val="1800"/>
              <a:buChar char="■"/>
              <a:defRPr/>
            </a:lvl6pPr>
            <a:lvl7pPr indent="-342900" lvl="6" marL="3200400" rtl="0" algn="l">
              <a:spcBef>
                <a:spcPts val="1000"/>
              </a:spcBef>
              <a:spcAft>
                <a:spcPts val="0"/>
              </a:spcAft>
              <a:buSzPts val="1800"/>
              <a:buChar char="●"/>
              <a:defRPr/>
            </a:lvl7pPr>
            <a:lvl8pPr indent="-342900" lvl="7" marL="3657600" rtl="0" algn="l">
              <a:spcBef>
                <a:spcPts val="1000"/>
              </a:spcBef>
              <a:spcAft>
                <a:spcPts val="0"/>
              </a:spcAft>
              <a:buSzPts val="1800"/>
              <a:buChar char="○"/>
              <a:defRPr/>
            </a:lvl8pPr>
            <a:lvl9pPr indent="-342900" lvl="8" marL="4114800" rtl="0" algn="l">
              <a:spcBef>
                <a:spcPts val="1000"/>
              </a:spcBef>
              <a:spcAft>
                <a:spcPts val="0"/>
              </a:spcAft>
              <a:buSzPts val="1800"/>
              <a:buChar char="■"/>
              <a:defRPr/>
            </a:lvl9pPr>
          </a:lstStyle>
          <a:p/>
        </p:txBody>
      </p:sp>
      <p:sp>
        <p:nvSpPr>
          <p:cNvPr id="134" name="Google Shape;134;g2bb407adc28_0_652"/>
          <p:cNvSpPr txBox="1"/>
          <p:nvPr>
            <p:ph idx="2" type="body"/>
          </p:nvPr>
        </p:nvSpPr>
        <p:spPr>
          <a:xfrm>
            <a:off x="6193367" y="1535112"/>
            <a:ext cx="5388900" cy="639900"/>
          </a:xfrm>
          <a:prstGeom prst="rect">
            <a:avLst/>
          </a:prstGeom>
          <a:noFill/>
          <a:ln>
            <a:noFill/>
          </a:ln>
        </p:spPr>
        <p:txBody>
          <a:bodyPr anchorCtr="0" anchor="b" bIns="65000" lIns="65000" spcFirstLastPara="1" rIns="65000" wrap="square" tIns="65000">
            <a:normAutofit/>
          </a:bodyPr>
          <a:lstStyle>
            <a:lvl1pPr indent="-342900" lvl="0" marL="457200" rtl="0" algn="l">
              <a:spcBef>
                <a:spcPts val="1000"/>
              </a:spcBef>
              <a:spcAft>
                <a:spcPts val="0"/>
              </a:spcAft>
              <a:buSzPts val="1800"/>
              <a:buChar char="●"/>
              <a:defRPr/>
            </a:lvl1pPr>
            <a:lvl2pPr indent="-342900" lvl="1" marL="914400" rtl="0" algn="l">
              <a:spcBef>
                <a:spcPts val="1000"/>
              </a:spcBef>
              <a:spcAft>
                <a:spcPts val="0"/>
              </a:spcAft>
              <a:buSzPts val="1800"/>
              <a:buChar char="○"/>
              <a:defRPr/>
            </a:lvl2pPr>
            <a:lvl3pPr indent="-342900" lvl="2" marL="1371600" rtl="0" algn="l">
              <a:spcBef>
                <a:spcPts val="1000"/>
              </a:spcBef>
              <a:spcAft>
                <a:spcPts val="0"/>
              </a:spcAft>
              <a:buSzPts val="1800"/>
              <a:buChar char="■"/>
              <a:defRPr/>
            </a:lvl3pPr>
            <a:lvl4pPr indent="-342900" lvl="3" marL="1828800" rtl="0" algn="l">
              <a:spcBef>
                <a:spcPts val="1000"/>
              </a:spcBef>
              <a:spcAft>
                <a:spcPts val="0"/>
              </a:spcAft>
              <a:buSzPts val="1800"/>
              <a:buChar char="●"/>
              <a:defRPr/>
            </a:lvl4pPr>
            <a:lvl5pPr indent="-342900" lvl="4" marL="2286000" rtl="0" algn="l">
              <a:spcBef>
                <a:spcPts val="1000"/>
              </a:spcBef>
              <a:spcAft>
                <a:spcPts val="0"/>
              </a:spcAft>
              <a:buSzPts val="1800"/>
              <a:buChar char="○"/>
              <a:defRPr/>
            </a:lvl5pPr>
            <a:lvl6pPr indent="-342900" lvl="5" marL="2743200" rtl="0" algn="l">
              <a:spcBef>
                <a:spcPts val="1000"/>
              </a:spcBef>
              <a:spcAft>
                <a:spcPts val="0"/>
              </a:spcAft>
              <a:buSzPts val="1800"/>
              <a:buChar char="■"/>
              <a:defRPr/>
            </a:lvl6pPr>
            <a:lvl7pPr indent="-342900" lvl="6" marL="3200400" rtl="0" algn="l">
              <a:spcBef>
                <a:spcPts val="1000"/>
              </a:spcBef>
              <a:spcAft>
                <a:spcPts val="0"/>
              </a:spcAft>
              <a:buSzPts val="1800"/>
              <a:buChar char="●"/>
              <a:defRPr/>
            </a:lvl7pPr>
            <a:lvl8pPr indent="-342900" lvl="7" marL="3657600" rtl="0" algn="l">
              <a:spcBef>
                <a:spcPts val="1000"/>
              </a:spcBef>
              <a:spcAft>
                <a:spcPts val="0"/>
              </a:spcAft>
              <a:buSzPts val="1800"/>
              <a:buChar char="○"/>
              <a:defRPr/>
            </a:lvl8pPr>
            <a:lvl9pPr indent="-342900" lvl="8" marL="4114800" rtl="0" algn="l">
              <a:spcBef>
                <a:spcPts val="1000"/>
              </a:spcBef>
              <a:spcAft>
                <a:spcPts val="0"/>
              </a:spcAft>
              <a:buSzPts val="1800"/>
              <a:buChar char="■"/>
              <a:defRPr/>
            </a:lvl9pPr>
          </a:lstStyle>
          <a:p/>
        </p:txBody>
      </p:sp>
      <p:sp>
        <p:nvSpPr>
          <p:cNvPr id="135" name="Google Shape;135;g2bb407adc28_0_652"/>
          <p:cNvSpPr txBox="1"/>
          <p:nvPr>
            <p:ph idx="12" type="sldNum"/>
          </p:nvPr>
        </p:nvSpPr>
        <p:spPr>
          <a:xfrm>
            <a:off x="11248774" y="6408361"/>
            <a:ext cx="333600" cy="261000"/>
          </a:xfrm>
          <a:prstGeom prst="rect">
            <a:avLst/>
          </a:prstGeom>
          <a:noFill/>
          <a:ln>
            <a:noFill/>
          </a:ln>
        </p:spPr>
        <p:txBody>
          <a:bodyPr anchorCtr="0" anchor="ctr" bIns="65000" lIns="65000" spcFirstLastPara="1" rIns="65000" wrap="square" tIns="65000">
            <a:normAutofit fontScale="92500" lnSpcReduction="20000"/>
          </a:bodyPr>
          <a:lstStyle>
            <a:lvl1pPr indent="0" lvl="0" marL="0" rtl="0" algn="r">
              <a:spcBef>
                <a:spcPts val="0"/>
              </a:spcBef>
              <a:buNone/>
              <a:defRPr sz="1125">
                <a:solidFill>
                  <a:srgbClr val="888888"/>
                </a:solidFill>
                <a:latin typeface="Calibri"/>
                <a:ea typeface="Calibri"/>
                <a:cs typeface="Calibri"/>
                <a:sym typeface="Calibri"/>
              </a:defRPr>
            </a:lvl1pPr>
            <a:lvl2pPr indent="0" lvl="1" marL="0" rtl="0" algn="r">
              <a:spcBef>
                <a:spcPts val="0"/>
              </a:spcBef>
              <a:buNone/>
              <a:defRPr sz="1125">
                <a:solidFill>
                  <a:srgbClr val="888888"/>
                </a:solidFill>
                <a:latin typeface="Calibri"/>
                <a:ea typeface="Calibri"/>
                <a:cs typeface="Calibri"/>
                <a:sym typeface="Calibri"/>
              </a:defRPr>
            </a:lvl2pPr>
            <a:lvl3pPr indent="0" lvl="2" marL="0" rtl="0" algn="r">
              <a:spcBef>
                <a:spcPts val="0"/>
              </a:spcBef>
              <a:buNone/>
              <a:defRPr sz="1125">
                <a:solidFill>
                  <a:srgbClr val="888888"/>
                </a:solidFill>
                <a:latin typeface="Calibri"/>
                <a:ea typeface="Calibri"/>
                <a:cs typeface="Calibri"/>
                <a:sym typeface="Calibri"/>
              </a:defRPr>
            </a:lvl3pPr>
            <a:lvl4pPr indent="0" lvl="3" marL="0" rtl="0" algn="r">
              <a:spcBef>
                <a:spcPts val="0"/>
              </a:spcBef>
              <a:buNone/>
              <a:defRPr sz="1125">
                <a:solidFill>
                  <a:srgbClr val="888888"/>
                </a:solidFill>
                <a:latin typeface="Calibri"/>
                <a:ea typeface="Calibri"/>
                <a:cs typeface="Calibri"/>
                <a:sym typeface="Calibri"/>
              </a:defRPr>
            </a:lvl4pPr>
            <a:lvl5pPr indent="0" lvl="4" marL="0" rtl="0" algn="r">
              <a:spcBef>
                <a:spcPts val="0"/>
              </a:spcBef>
              <a:buNone/>
              <a:defRPr sz="1125">
                <a:solidFill>
                  <a:srgbClr val="888888"/>
                </a:solidFill>
                <a:latin typeface="Calibri"/>
                <a:ea typeface="Calibri"/>
                <a:cs typeface="Calibri"/>
                <a:sym typeface="Calibri"/>
              </a:defRPr>
            </a:lvl5pPr>
            <a:lvl6pPr indent="0" lvl="5" marL="0" rtl="0" algn="r">
              <a:spcBef>
                <a:spcPts val="0"/>
              </a:spcBef>
              <a:buNone/>
              <a:defRPr sz="1125">
                <a:solidFill>
                  <a:srgbClr val="888888"/>
                </a:solidFill>
                <a:latin typeface="Calibri"/>
                <a:ea typeface="Calibri"/>
                <a:cs typeface="Calibri"/>
                <a:sym typeface="Calibri"/>
              </a:defRPr>
            </a:lvl6pPr>
            <a:lvl7pPr indent="0" lvl="6" marL="0" rtl="0" algn="r">
              <a:spcBef>
                <a:spcPts val="0"/>
              </a:spcBef>
              <a:buNone/>
              <a:defRPr sz="1125">
                <a:solidFill>
                  <a:srgbClr val="888888"/>
                </a:solidFill>
                <a:latin typeface="Calibri"/>
                <a:ea typeface="Calibri"/>
                <a:cs typeface="Calibri"/>
                <a:sym typeface="Calibri"/>
              </a:defRPr>
            </a:lvl7pPr>
            <a:lvl8pPr indent="0" lvl="7" marL="0" rtl="0" algn="r">
              <a:spcBef>
                <a:spcPts val="0"/>
              </a:spcBef>
              <a:buNone/>
              <a:defRPr sz="1125">
                <a:solidFill>
                  <a:srgbClr val="888888"/>
                </a:solidFill>
                <a:latin typeface="Calibri"/>
                <a:ea typeface="Calibri"/>
                <a:cs typeface="Calibri"/>
                <a:sym typeface="Calibri"/>
              </a:defRPr>
            </a:lvl8pPr>
            <a:lvl9pPr indent="0" lvl="8" marL="0" rtl="0" algn="r">
              <a:spcBef>
                <a:spcPts val="0"/>
              </a:spcBef>
              <a:buNone/>
              <a:defRPr sz="1125">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1" name="Shape 21"/>
        <p:cNvGrpSpPr/>
        <p:nvPr/>
      </p:nvGrpSpPr>
      <p:grpSpPr>
        <a:xfrm>
          <a:off x="0" y="0"/>
          <a:ext cx="0" cy="0"/>
          <a:chOff x="0" y="0"/>
          <a:chExt cx="0" cy="0"/>
        </a:xfrm>
      </p:grpSpPr>
      <p:grpSp>
        <p:nvGrpSpPr>
          <p:cNvPr id="22" name="Google Shape;22;g2bb407adc28_0_542"/>
          <p:cNvGrpSpPr/>
          <p:nvPr/>
        </p:nvGrpSpPr>
        <p:grpSpPr>
          <a:xfrm>
            <a:off x="1107036" y="1588427"/>
            <a:ext cx="994316" cy="61102"/>
            <a:chOff x="4580561" y="2589004"/>
            <a:chExt cx="1064464" cy="25200"/>
          </a:xfrm>
        </p:grpSpPr>
        <p:sp>
          <p:nvSpPr>
            <p:cNvPr id="23" name="Google Shape;23;g2bb407adc28_0_542"/>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g2bb407adc28_0_542"/>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 name="Google Shape;25;g2bb407adc28_0_542"/>
          <p:cNvSpPr txBox="1"/>
          <p:nvPr>
            <p:ph type="title"/>
          </p:nvPr>
        </p:nvSpPr>
        <p:spPr>
          <a:xfrm>
            <a:off x="972600" y="1763267"/>
            <a:ext cx="10251300" cy="20247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26" name="Google Shape;26;g2bb407adc28_0_542"/>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g2bb407adc28_0_548"/>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9" name="Google Shape;29;g2bb407adc28_0_548"/>
          <p:cNvGrpSpPr/>
          <p:nvPr/>
        </p:nvGrpSpPr>
        <p:grpSpPr>
          <a:xfrm>
            <a:off x="1107036" y="1588427"/>
            <a:ext cx="994316" cy="61102"/>
            <a:chOff x="4580561" y="2589004"/>
            <a:chExt cx="1064464" cy="25200"/>
          </a:xfrm>
        </p:grpSpPr>
        <p:sp>
          <p:nvSpPr>
            <p:cNvPr id="30" name="Google Shape;30;g2bb407adc28_0_548"/>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g2bb407adc28_0_548"/>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 name="Google Shape;32;g2bb407adc28_0_548"/>
          <p:cNvSpPr txBox="1"/>
          <p:nvPr>
            <p:ph type="title"/>
          </p:nvPr>
        </p:nvSpPr>
        <p:spPr>
          <a:xfrm>
            <a:off x="972600" y="1758200"/>
            <a:ext cx="10251600" cy="713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33" name="Google Shape;33;g2bb407adc28_0_548"/>
          <p:cNvSpPr txBox="1"/>
          <p:nvPr>
            <p:ph idx="1" type="body"/>
          </p:nvPr>
        </p:nvSpPr>
        <p:spPr>
          <a:xfrm>
            <a:off x="972600" y="2771833"/>
            <a:ext cx="10251600" cy="3014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34" name="Google Shape;34;g2bb407adc28_0_548"/>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2bb407adc28_0_556"/>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 name="Google Shape;37;g2bb407adc28_0_556"/>
          <p:cNvGrpSpPr/>
          <p:nvPr/>
        </p:nvGrpSpPr>
        <p:grpSpPr>
          <a:xfrm>
            <a:off x="1107036" y="1588427"/>
            <a:ext cx="994316" cy="61102"/>
            <a:chOff x="4580561" y="2589004"/>
            <a:chExt cx="1064464" cy="25200"/>
          </a:xfrm>
        </p:grpSpPr>
        <p:sp>
          <p:nvSpPr>
            <p:cNvPr id="38" name="Google Shape;38;g2bb407adc28_0_556"/>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g2bb407adc28_0_556"/>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0" name="Google Shape;40;g2bb407adc28_0_556"/>
          <p:cNvSpPr txBox="1"/>
          <p:nvPr>
            <p:ph type="title"/>
          </p:nvPr>
        </p:nvSpPr>
        <p:spPr>
          <a:xfrm>
            <a:off x="972600" y="1758200"/>
            <a:ext cx="10251300" cy="713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41" name="Google Shape;41;g2bb407adc28_0_556"/>
          <p:cNvSpPr txBox="1"/>
          <p:nvPr>
            <p:ph idx="1" type="body"/>
          </p:nvPr>
        </p:nvSpPr>
        <p:spPr>
          <a:xfrm>
            <a:off x="972434" y="2771833"/>
            <a:ext cx="5032500" cy="3014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Font typeface="Raleway"/>
              <a:buChar char="●"/>
              <a:defRPr>
                <a:latin typeface="Raleway"/>
                <a:ea typeface="Raleway"/>
                <a:cs typeface="Raleway"/>
                <a:sym typeface="Raleway"/>
              </a:defRPr>
            </a:lvl1pPr>
            <a:lvl2pPr indent="-323850" lvl="1" marL="914400">
              <a:spcBef>
                <a:spcPts val="0"/>
              </a:spcBef>
              <a:spcAft>
                <a:spcPts val="0"/>
              </a:spcAft>
              <a:buSzPts val="1500"/>
              <a:buFont typeface="Raleway"/>
              <a:buChar char="○"/>
              <a:defRPr>
                <a:latin typeface="Raleway"/>
                <a:ea typeface="Raleway"/>
                <a:cs typeface="Raleway"/>
                <a:sym typeface="Raleway"/>
              </a:defRPr>
            </a:lvl2pPr>
            <a:lvl3pPr indent="-323850" lvl="2" marL="1371600">
              <a:spcBef>
                <a:spcPts val="0"/>
              </a:spcBef>
              <a:spcAft>
                <a:spcPts val="0"/>
              </a:spcAft>
              <a:buSzPts val="1500"/>
              <a:buFont typeface="Raleway"/>
              <a:buChar char="■"/>
              <a:defRPr>
                <a:latin typeface="Raleway"/>
                <a:ea typeface="Raleway"/>
                <a:cs typeface="Raleway"/>
                <a:sym typeface="Raleway"/>
              </a:defRPr>
            </a:lvl3pPr>
            <a:lvl4pPr indent="-323850" lvl="3" marL="1828800">
              <a:spcBef>
                <a:spcPts val="0"/>
              </a:spcBef>
              <a:spcAft>
                <a:spcPts val="0"/>
              </a:spcAft>
              <a:buSzPts val="1500"/>
              <a:buFont typeface="Raleway"/>
              <a:buChar char="●"/>
              <a:defRPr>
                <a:latin typeface="Raleway"/>
                <a:ea typeface="Raleway"/>
                <a:cs typeface="Raleway"/>
                <a:sym typeface="Raleway"/>
              </a:defRPr>
            </a:lvl4pPr>
            <a:lvl5pPr indent="-323850" lvl="4" marL="2286000">
              <a:spcBef>
                <a:spcPts val="0"/>
              </a:spcBef>
              <a:spcAft>
                <a:spcPts val="0"/>
              </a:spcAft>
              <a:buSzPts val="1500"/>
              <a:buFont typeface="Raleway"/>
              <a:buChar char="○"/>
              <a:defRPr>
                <a:latin typeface="Raleway"/>
                <a:ea typeface="Raleway"/>
                <a:cs typeface="Raleway"/>
                <a:sym typeface="Raleway"/>
              </a:defRPr>
            </a:lvl5pPr>
            <a:lvl6pPr indent="-323850" lvl="5" marL="2743200">
              <a:spcBef>
                <a:spcPts val="0"/>
              </a:spcBef>
              <a:spcAft>
                <a:spcPts val="0"/>
              </a:spcAft>
              <a:buSzPts val="1500"/>
              <a:buFont typeface="Raleway"/>
              <a:buChar char="■"/>
              <a:defRPr>
                <a:latin typeface="Raleway"/>
                <a:ea typeface="Raleway"/>
                <a:cs typeface="Raleway"/>
                <a:sym typeface="Raleway"/>
              </a:defRPr>
            </a:lvl6pPr>
            <a:lvl7pPr indent="-323850" lvl="6" marL="3200400">
              <a:spcBef>
                <a:spcPts val="0"/>
              </a:spcBef>
              <a:spcAft>
                <a:spcPts val="0"/>
              </a:spcAft>
              <a:buSzPts val="1500"/>
              <a:buFont typeface="Raleway"/>
              <a:buChar char="●"/>
              <a:defRPr>
                <a:latin typeface="Raleway"/>
                <a:ea typeface="Raleway"/>
                <a:cs typeface="Raleway"/>
                <a:sym typeface="Raleway"/>
              </a:defRPr>
            </a:lvl7pPr>
            <a:lvl8pPr indent="-323850" lvl="7" marL="3657600">
              <a:spcBef>
                <a:spcPts val="0"/>
              </a:spcBef>
              <a:spcAft>
                <a:spcPts val="0"/>
              </a:spcAft>
              <a:buSzPts val="1500"/>
              <a:buFont typeface="Raleway"/>
              <a:buChar char="○"/>
              <a:defRPr>
                <a:latin typeface="Raleway"/>
                <a:ea typeface="Raleway"/>
                <a:cs typeface="Raleway"/>
                <a:sym typeface="Raleway"/>
              </a:defRPr>
            </a:lvl8pPr>
            <a:lvl9pPr indent="-323850" lvl="8" marL="4114800">
              <a:spcBef>
                <a:spcPts val="0"/>
              </a:spcBef>
              <a:spcAft>
                <a:spcPts val="0"/>
              </a:spcAft>
              <a:buSzPts val="1500"/>
              <a:buFont typeface="Raleway"/>
              <a:buChar char="■"/>
              <a:defRPr>
                <a:latin typeface="Raleway"/>
                <a:ea typeface="Raleway"/>
                <a:cs typeface="Raleway"/>
                <a:sym typeface="Raleway"/>
              </a:defRPr>
            </a:lvl9pPr>
          </a:lstStyle>
          <a:p/>
        </p:txBody>
      </p:sp>
      <p:sp>
        <p:nvSpPr>
          <p:cNvPr id="42" name="Google Shape;42;g2bb407adc28_0_556"/>
          <p:cNvSpPr txBox="1"/>
          <p:nvPr>
            <p:ph idx="2" type="body"/>
          </p:nvPr>
        </p:nvSpPr>
        <p:spPr>
          <a:xfrm>
            <a:off x="6191471" y="2771833"/>
            <a:ext cx="5032500" cy="3014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Font typeface="Raleway"/>
              <a:buChar char="●"/>
              <a:defRPr>
                <a:latin typeface="Raleway"/>
                <a:ea typeface="Raleway"/>
                <a:cs typeface="Raleway"/>
                <a:sym typeface="Raleway"/>
              </a:defRPr>
            </a:lvl1pPr>
            <a:lvl2pPr indent="-323850" lvl="1" marL="914400">
              <a:spcBef>
                <a:spcPts val="0"/>
              </a:spcBef>
              <a:spcAft>
                <a:spcPts val="0"/>
              </a:spcAft>
              <a:buSzPts val="1500"/>
              <a:buFont typeface="Raleway"/>
              <a:buChar char="○"/>
              <a:defRPr>
                <a:latin typeface="Raleway"/>
                <a:ea typeface="Raleway"/>
                <a:cs typeface="Raleway"/>
                <a:sym typeface="Raleway"/>
              </a:defRPr>
            </a:lvl2pPr>
            <a:lvl3pPr indent="-323850" lvl="2" marL="1371600">
              <a:spcBef>
                <a:spcPts val="0"/>
              </a:spcBef>
              <a:spcAft>
                <a:spcPts val="0"/>
              </a:spcAft>
              <a:buSzPts val="1500"/>
              <a:buFont typeface="Raleway"/>
              <a:buChar char="■"/>
              <a:defRPr>
                <a:latin typeface="Raleway"/>
                <a:ea typeface="Raleway"/>
                <a:cs typeface="Raleway"/>
                <a:sym typeface="Raleway"/>
              </a:defRPr>
            </a:lvl3pPr>
            <a:lvl4pPr indent="-323850" lvl="3" marL="1828800">
              <a:spcBef>
                <a:spcPts val="0"/>
              </a:spcBef>
              <a:spcAft>
                <a:spcPts val="0"/>
              </a:spcAft>
              <a:buSzPts val="1500"/>
              <a:buFont typeface="Raleway"/>
              <a:buChar char="●"/>
              <a:defRPr>
                <a:latin typeface="Raleway"/>
                <a:ea typeface="Raleway"/>
                <a:cs typeface="Raleway"/>
                <a:sym typeface="Raleway"/>
              </a:defRPr>
            </a:lvl4pPr>
            <a:lvl5pPr indent="-323850" lvl="4" marL="2286000">
              <a:spcBef>
                <a:spcPts val="0"/>
              </a:spcBef>
              <a:spcAft>
                <a:spcPts val="0"/>
              </a:spcAft>
              <a:buSzPts val="1500"/>
              <a:buFont typeface="Raleway"/>
              <a:buChar char="○"/>
              <a:defRPr>
                <a:latin typeface="Raleway"/>
                <a:ea typeface="Raleway"/>
                <a:cs typeface="Raleway"/>
                <a:sym typeface="Raleway"/>
              </a:defRPr>
            </a:lvl5pPr>
            <a:lvl6pPr indent="-323850" lvl="5" marL="2743200">
              <a:spcBef>
                <a:spcPts val="0"/>
              </a:spcBef>
              <a:spcAft>
                <a:spcPts val="0"/>
              </a:spcAft>
              <a:buSzPts val="1500"/>
              <a:buFont typeface="Raleway"/>
              <a:buChar char="■"/>
              <a:defRPr>
                <a:latin typeface="Raleway"/>
                <a:ea typeface="Raleway"/>
                <a:cs typeface="Raleway"/>
                <a:sym typeface="Raleway"/>
              </a:defRPr>
            </a:lvl6pPr>
            <a:lvl7pPr indent="-323850" lvl="6" marL="3200400">
              <a:spcBef>
                <a:spcPts val="0"/>
              </a:spcBef>
              <a:spcAft>
                <a:spcPts val="0"/>
              </a:spcAft>
              <a:buSzPts val="1500"/>
              <a:buFont typeface="Raleway"/>
              <a:buChar char="●"/>
              <a:defRPr>
                <a:latin typeface="Raleway"/>
                <a:ea typeface="Raleway"/>
                <a:cs typeface="Raleway"/>
                <a:sym typeface="Raleway"/>
              </a:defRPr>
            </a:lvl7pPr>
            <a:lvl8pPr indent="-323850" lvl="7" marL="3657600">
              <a:spcBef>
                <a:spcPts val="0"/>
              </a:spcBef>
              <a:spcAft>
                <a:spcPts val="0"/>
              </a:spcAft>
              <a:buSzPts val="1500"/>
              <a:buFont typeface="Raleway"/>
              <a:buChar char="○"/>
              <a:defRPr>
                <a:latin typeface="Raleway"/>
                <a:ea typeface="Raleway"/>
                <a:cs typeface="Raleway"/>
                <a:sym typeface="Raleway"/>
              </a:defRPr>
            </a:lvl8pPr>
            <a:lvl9pPr indent="-323850" lvl="8" marL="4114800">
              <a:spcBef>
                <a:spcPts val="0"/>
              </a:spcBef>
              <a:spcAft>
                <a:spcPts val="0"/>
              </a:spcAft>
              <a:buSzPts val="1500"/>
              <a:buFont typeface="Raleway"/>
              <a:buChar char="■"/>
              <a:defRPr>
                <a:latin typeface="Raleway"/>
                <a:ea typeface="Raleway"/>
                <a:cs typeface="Raleway"/>
                <a:sym typeface="Raleway"/>
              </a:defRPr>
            </a:lvl9pPr>
          </a:lstStyle>
          <a:p/>
        </p:txBody>
      </p:sp>
      <p:sp>
        <p:nvSpPr>
          <p:cNvPr id="43" name="Google Shape;43;g2bb407adc28_0_556"/>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g2bb407adc28_0_565"/>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 name="Google Shape;46;g2bb407adc28_0_565"/>
          <p:cNvGrpSpPr/>
          <p:nvPr/>
        </p:nvGrpSpPr>
        <p:grpSpPr>
          <a:xfrm>
            <a:off x="1107036" y="1588427"/>
            <a:ext cx="994316" cy="61102"/>
            <a:chOff x="4580561" y="2589004"/>
            <a:chExt cx="1064464" cy="25200"/>
          </a:xfrm>
        </p:grpSpPr>
        <p:sp>
          <p:nvSpPr>
            <p:cNvPr id="47" name="Google Shape;47;g2bb407adc28_0_565"/>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g2bb407adc28_0_565"/>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 name="Google Shape;49;g2bb407adc28_0_565"/>
          <p:cNvSpPr txBox="1"/>
          <p:nvPr>
            <p:ph type="title"/>
          </p:nvPr>
        </p:nvSpPr>
        <p:spPr>
          <a:xfrm>
            <a:off x="972600" y="1758200"/>
            <a:ext cx="10251300" cy="713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50" name="Google Shape;50;g2bb407adc28_0_565"/>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g2bb407adc28_0_572"/>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3" name="Google Shape;53;g2bb407adc28_0_572"/>
          <p:cNvGrpSpPr/>
          <p:nvPr/>
        </p:nvGrpSpPr>
        <p:grpSpPr>
          <a:xfrm>
            <a:off x="1107036" y="1588427"/>
            <a:ext cx="994316" cy="61102"/>
            <a:chOff x="4580561" y="2589004"/>
            <a:chExt cx="1064464" cy="25200"/>
          </a:xfrm>
        </p:grpSpPr>
        <p:sp>
          <p:nvSpPr>
            <p:cNvPr id="54" name="Google Shape;54;g2bb407adc28_0_572"/>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g2bb407adc28_0_572"/>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 name="Google Shape;56;g2bb407adc28_0_572"/>
          <p:cNvSpPr txBox="1"/>
          <p:nvPr>
            <p:ph type="title"/>
          </p:nvPr>
        </p:nvSpPr>
        <p:spPr>
          <a:xfrm>
            <a:off x="973333" y="1758200"/>
            <a:ext cx="4401300" cy="18420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57" name="Google Shape;57;g2bb407adc28_0_572"/>
          <p:cNvSpPr txBox="1"/>
          <p:nvPr>
            <p:ph idx="1" type="body"/>
          </p:nvPr>
        </p:nvSpPr>
        <p:spPr>
          <a:xfrm>
            <a:off x="961633" y="3708967"/>
            <a:ext cx="4401300" cy="21300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58" name="Google Shape;58;g2bb407adc28_0_572"/>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9" name="Shape 59"/>
        <p:cNvGrpSpPr/>
        <p:nvPr/>
      </p:nvGrpSpPr>
      <p:grpSpPr>
        <a:xfrm>
          <a:off x="0" y="0"/>
          <a:ext cx="0" cy="0"/>
          <a:chOff x="0" y="0"/>
          <a:chExt cx="0" cy="0"/>
        </a:xfrm>
      </p:grpSpPr>
      <p:grpSp>
        <p:nvGrpSpPr>
          <p:cNvPr id="60" name="Google Shape;60;g2bb407adc28_0_580"/>
          <p:cNvGrpSpPr/>
          <p:nvPr/>
        </p:nvGrpSpPr>
        <p:grpSpPr>
          <a:xfrm>
            <a:off x="1107036" y="5558926"/>
            <a:ext cx="994316" cy="61102"/>
            <a:chOff x="4580561" y="2589004"/>
            <a:chExt cx="1064464" cy="25200"/>
          </a:xfrm>
        </p:grpSpPr>
        <p:sp>
          <p:nvSpPr>
            <p:cNvPr id="61" name="Google Shape;61;g2bb407adc28_0_580"/>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g2bb407adc28_0_580"/>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3" name="Google Shape;63;g2bb407adc28_0_580"/>
          <p:cNvSpPr txBox="1"/>
          <p:nvPr>
            <p:ph type="title"/>
          </p:nvPr>
        </p:nvSpPr>
        <p:spPr>
          <a:xfrm>
            <a:off x="972600" y="1152400"/>
            <a:ext cx="9361500" cy="39801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64" name="Google Shape;64;g2bb407adc28_0_580"/>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g2bb407adc28_0_586"/>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7" name="Google Shape;67;g2bb407adc28_0_586"/>
          <p:cNvGrpSpPr/>
          <p:nvPr/>
        </p:nvGrpSpPr>
        <p:grpSpPr>
          <a:xfrm>
            <a:off x="1107036" y="1588427"/>
            <a:ext cx="994316" cy="61102"/>
            <a:chOff x="4580561" y="2589004"/>
            <a:chExt cx="1064464" cy="25200"/>
          </a:xfrm>
        </p:grpSpPr>
        <p:sp>
          <p:nvSpPr>
            <p:cNvPr id="68" name="Google Shape;68;g2bb407adc28_0_586"/>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g2bb407adc28_0_586"/>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0" name="Google Shape;70;g2bb407adc28_0_586"/>
          <p:cNvSpPr txBox="1"/>
          <p:nvPr>
            <p:ph type="title"/>
          </p:nvPr>
        </p:nvSpPr>
        <p:spPr>
          <a:xfrm>
            <a:off x="973333" y="1758200"/>
            <a:ext cx="4401300" cy="2249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71" name="Google Shape;71;g2bb407adc28_0_586"/>
          <p:cNvSpPr txBox="1"/>
          <p:nvPr>
            <p:ph idx="1" type="subTitle"/>
          </p:nvPr>
        </p:nvSpPr>
        <p:spPr>
          <a:xfrm>
            <a:off x="966600" y="4215367"/>
            <a:ext cx="4401300" cy="10119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72" name="Google Shape;72;g2bb407adc28_0_586"/>
          <p:cNvSpPr txBox="1"/>
          <p:nvPr>
            <p:ph idx="2" type="body"/>
          </p:nvPr>
        </p:nvSpPr>
        <p:spPr>
          <a:xfrm>
            <a:off x="6898967" y="1803500"/>
            <a:ext cx="4499100" cy="40341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73" name="Google Shape;73;g2bb407adc28_0_586"/>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 name="Shape 74"/>
        <p:cNvGrpSpPr/>
        <p:nvPr/>
      </p:nvGrpSpPr>
      <p:grpSpPr>
        <a:xfrm>
          <a:off x="0" y="0"/>
          <a:ext cx="0" cy="0"/>
          <a:chOff x="0" y="0"/>
          <a:chExt cx="0" cy="0"/>
        </a:xfrm>
      </p:grpSpPr>
      <p:sp>
        <p:nvSpPr>
          <p:cNvPr id="75" name="Google Shape;75;g2bb407adc28_0_595"/>
          <p:cNvSpPr txBox="1"/>
          <p:nvPr>
            <p:ph idx="1" type="body"/>
          </p:nvPr>
        </p:nvSpPr>
        <p:spPr>
          <a:xfrm>
            <a:off x="966600" y="5830068"/>
            <a:ext cx="10263300" cy="6141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1700"/>
              <a:buNone/>
              <a:defRPr/>
            </a:lvl1pPr>
          </a:lstStyle>
          <a:p/>
        </p:txBody>
      </p:sp>
      <p:sp>
        <p:nvSpPr>
          <p:cNvPr id="76" name="Google Shape;76;g2bb407adc28_0_595"/>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9" name="Shape 9"/>
        <p:cNvGrpSpPr/>
        <p:nvPr/>
      </p:nvGrpSpPr>
      <p:grpSpPr>
        <a:xfrm>
          <a:off x="0" y="0"/>
          <a:ext cx="0" cy="0"/>
          <a:chOff x="0" y="0"/>
          <a:chExt cx="0" cy="0"/>
        </a:xfrm>
      </p:grpSpPr>
      <p:sp>
        <p:nvSpPr>
          <p:cNvPr id="10" name="Google Shape;10;g2bb407adc28_0_53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1pPr>
            <a:lvl2pPr lvl="1">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2pPr>
            <a:lvl3pPr lvl="2">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3pPr>
            <a:lvl4pPr lvl="3">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4pPr>
            <a:lvl5pPr lvl="4">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5pPr>
            <a:lvl6pPr lvl="5">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6pPr>
            <a:lvl7pPr lvl="6">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7pPr>
            <a:lvl8pPr lvl="7">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8pPr>
            <a:lvl9pPr lvl="8">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9pPr>
          </a:lstStyle>
          <a:p/>
        </p:txBody>
      </p:sp>
      <p:sp>
        <p:nvSpPr>
          <p:cNvPr id="11" name="Google Shape;11;g2bb407adc28_0_53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indent="-323850" lvl="1" marL="9144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indent="-323850" lvl="2" marL="13716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indent="-323850" lvl="3" marL="18288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indent="-323850" lvl="4" marL="22860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indent="-323850" lvl="5" marL="27432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indent="-323850" lvl="6" marL="32004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indent="-323850" lvl="7" marL="36576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indent="-323850" lvl="8" marL="41148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9pPr>
          </a:lstStyle>
          <a:p/>
        </p:txBody>
      </p:sp>
      <p:sp>
        <p:nvSpPr>
          <p:cNvPr id="12" name="Google Shape;12;g2bb407adc28_0_530"/>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mailto:motto@kcfamilysystems.org"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9.xml"/><Relationship Id="rId3"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4.xml"/><Relationship Id="rId3" Type="http://schemas.openxmlformats.org/officeDocument/2006/relationships/image" Target="../media/image1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5.xml"/><Relationship Id="rId3" Type="http://schemas.openxmlformats.org/officeDocument/2006/relationships/image" Target="../media/image12.png"/><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6.xml"/><Relationship Id="rId3" Type="http://schemas.openxmlformats.org/officeDocument/2006/relationships/image" Target="../media/image11.pn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7.xml"/><Relationship Id="rId3" Type="http://schemas.openxmlformats.org/officeDocument/2006/relationships/image" Target="../media/image1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8.xml"/><Relationship Id="rId3" Type="http://schemas.openxmlformats.org/officeDocument/2006/relationships/image" Target="../media/image1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0.xml"/><Relationship Id="rId3" Type="http://schemas.openxmlformats.org/officeDocument/2006/relationships/image" Target="../media/image1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 Id="rId3" Type="http://schemas.openxmlformats.org/officeDocument/2006/relationships/image" Target="../media/image2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 Id="rId3" Type="http://schemas.openxmlformats.org/officeDocument/2006/relationships/image" Target="../media/image1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 Id="rId3" Type="http://schemas.openxmlformats.org/officeDocument/2006/relationships/vmlDrawing" Target="../drawings/vmlDrawing2.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3.xml"/><Relationship Id="rId3" Type="http://schemas.openxmlformats.org/officeDocument/2006/relationships/vmlDrawing" Target="../drawings/vmlDrawing3.vml"/><Relationship Id="rId4" Type="http://schemas.openxmlformats.org/officeDocument/2006/relationships/oleObject" Target="../embeddings/oleObject2.bin"/><Relationship Id="rId9" Type="http://schemas.openxmlformats.org/officeDocument/2006/relationships/image" Target="../media/image27.png"/><Relationship Id="rId5" Type="http://schemas.openxmlformats.org/officeDocument/2006/relationships/oleObject" Target="../embeddings/oleObject2.bin"/><Relationship Id="rId6" Type="http://schemas.openxmlformats.org/officeDocument/2006/relationships/image" Target="../media/image23.png"/><Relationship Id="rId7" Type="http://schemas.openxmlformats.org/officeDocument/2006/relationships/oleObject" Target="../embeddings/oleObject3.bin"/><Relationship Id="rId8" Type="http://schemas.openxmlformats.org/officeDocument/2006/relationships/oleObject" Target="../embeddings/oleObject3.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4.xml"/><Relationship Id="rId3" Type="http://schemas.openxmlformats.org/officeDocument/2006/relationships/vmlDrawing" Target="../drawings/vmlDrawing4.vml"/><Relationship Id="rId4" Type="http://schemas.openxmlformats.org/officeDocument/2006/relationships/oleObject" Target="../embeddings/oleObject4.bin"/><Relationship Id="rId9" Type="http://schemas.openxmlformats.org/officeDocument/2006/relationships/image" Target="../media/image24.png"/><Relationship Id="rId5" Type="http://schemas.openxmlformats.org/officeDocument/2006/relationships/oleObject" Target="../embeddings/oleObject4.bin"/><Relationship Id="rId6" Type="http://schemas.openxmlformats.org/officeDocument/2006/relationships/image" Target="../media/image25.png"/><Relationship Id="rId7" Type="http://schemas.openxmlformats.org/officeDocument/2006/relationships/oleObject" Target="../embeddings/oleObject5.bin"/><Relationship Id="rId8" Type="http://schemas.openxmlformats.org/officeDocument/2006/relationships/oleObject" Target="../embeddings/oleObject5.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hyperlink" Target="mailto:motto@kcfamilysystems.org"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9.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
          <p:cNvSpPr txBox="1"/>
          <p:nvPr>
            <p:ph type="ctrTitle"/>
          </p:nvPr>
        </p:nvSpPr>
        <p:spPr>
          <a:xfrm>
            <a:off x="972600" y="1763267"/>
            <a:ext cx="10250700" cy="22197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262626"/>
              </a:buClr>
              <a:buSzPct val="96428"/>
              <a:buFont typeface="Century Gothic"/>
              <a:buNone/>
            </a:pPr>
            <a:r>
              <a:rPr b="1" lang="en-US"/>
              <a:t>Bowen Family Systems Theory:</a:t>
            </a:r>
            <a:endParaRPr b="1"/>
          </a:p>
          <a:p>
            <a:pPr indent="0" lvl="0" marL="0" rtl="0" algn="l">
              <a:spcBef>
                <a:spcPts val="0"/>
              </a:spcBef>
              <a:spcAft>
                <a:spcPts val="0"/>
              </a:spcAft>
              <a:buClr>
                <a:srgbClr val="262626"/>
              </a:buClr>
              <a:buSzPct val="96428"/>
              <a:buFont typeface="Century Gothic"/>
              <a:buNone/>
            </a:pPr>
            <a:r>
              <a:rPr b="1" lang="en-US"/>
              <a:t>A Different Lens on Self, Social Work, and Families</a:t>
            </a:r>
            <a:br>
              <a:rPr b="1" lang="en-US"/>
            </a:br>
            <a:r>
              <a:rPr lang="en-US"/>
              <a:t> </a:t>
            </a:r>
            <a:endParaRPr/>
          </a:p>
        </p:txBody>
      </p:sp>
      <p:sp>
        <p:nvSpPr>
          <p:cNvPr id="143" name="Google Shape;143;p1"/>
          <p:cNvSpPr txBox="1"/>
          <p:nvPr>
            <p:ph idx="1" type="subTitle"/>
          </p:nvPr>
        </p:nvSpPr>
        <p:spPr>
          <a:xfrm>
            <a:off x="972837" y="4230533"/>
            <a:ext cx="10250700" cy="7215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395"/>
              <a:buNone/>
            </a:pPr>
            <a:r>
              <a:rPr lang="en-US" sz="2795"/>
              <a:t>Heartland Social Work Virtual Conference </a:t>
            </a:r>
            <a:endParaRPr sz="2795"/>
          </a:p>
          <a:p>
            <a:pPr indent="0" lvl="0" marL="0" rtl="0" algn="l">
              <a:lnSpc>
                <a:spcPct val="80000"/>
              </a:lnSpc>
              <a:spcBef>
                <a:spcPts val="0"/>
              </a:spcBef>
              <a:spcAft>
                <a:spcPts val="0"/>
              </a:spcAft>
              <a:buSzPts val="1395"/>
              <a:buNone/>
            </a:pPr>
            <a:r>
              <a:rPr lang="en-US" sz="2795"/>
              <a:t>March 8, 2024</a:t>
            </a:r>
            <a:endParaRPr sz="2795"/>
          </a:p>
          <a:p>
            <a:pPr indent="0" lvl="0" marL="0" rtl="0" algn="l">
              <a:lnSpc>
                <a:spcPct val="80000"/>
              </a:lnSpc>
              <a:spcBef>
                <a:spcPts val="1000"/>
              </a:spcBef>
              <a:spcAft>
                <a:spcPts val="0"/>
              </a:spcAft>
              <a:buSzPts val="1395"/>
              <a:buNone/>
            </a:pPr>
            <a:r>
              <a:t/>
            </a:r>
            <a:endParaRPr sz="1395"/>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1" name="Shape 211"/>
        <p:cNvGrpSpPr/>
        <p:nvPr/>
      </p:nvGrpSpPr>
      <p:grpSpPr>
        <a:xfrm>
          <a:off x="0" y="0"/>
          <a:ext cx="0" cy="0"/>
          <a:chOff x="0" y="0"/>
          <a:chExt cx="0" cy="0"/>
        </a:xfrm>
      </p:grpSpPr>
      <p:sp>
        <p:nvSpPr>
          <p:cNvPr id="212" name="Google Shape;212;g1f2078dfb39_0_7"/>
          <p:cNvSpPr txBox="1"/>
          <p:nvPr>
            <p:ph type="title"/>
          </p:nvPr>
        </p:nvSpPr>
        <p:spPr>
          <a:xfrm>
            <a:off x="919450" y="694950"/>
            <a:ext cx="10251300" cy="7137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Social Work &amp; Family Research </a:t>
            </a:r>
            <a:endParaRPr/>
          </a:p>
        </p:txBody>
      </p:sp>
      <p:sp>
        <p:nvSpPr>
          <p:cNvPr id="213" name="Google Shape;213;g1f2078dfb39_0_7"/>
          <p:cNvSpPr txBox="1"/>
          <p:nvPr>
            <p:ph idx="4294967295" type="body"/>
          </p:nvPr>
        </p:nvSpPr>
        <p:spPr>
          <a:xfrm>
            <a:off x="2589212" y="2133600"/>
            <a:ext cx="8915400" cy="3777600"/>
          </a:xfrm>
          <a:prstGeom prst="rect">
            <a:avLst/>
          </a:prstGeom>
        </p:spPr>
        <p:txBody>
          <a:bodyPr anchorCtr="0" anchor="t" bIns="121900" lIns="121900" spcFirstLastPara="1" rIns="121900" wrap="square" tIns="121900">
            <a:normAutofit fontScale="70000" lnSpcReduction="10000"/>
          </a:bodyPr>
          <a:lstStyle/>
          <a:p>
            <a:pPr indent="-346709" lvl="0" marL="457200" rtl="0" algn="just">
              <a:lnSpc>
                <a:spcPct val="115000"/>
              </a:lnSpc>
              <a:spcBef>
                <a:spcPts val="0"/>
              </a:spcBef>
              <a:spcAft>
                <a:spcPts val="0"/>
              </a:spcAft>
              <a:buSzPct val="100000"/>
              <a:buChar char="●"/>
            </a:pPr>
            <a:r>
              <a:rPr lang="en-US" sz="2657"/>
              <a:t>Mrs. Betty Basamania was the social worker on Dr. Bowen’s project along with  two other psychiatrist. (10/1955-12/1958)</a:t>
            </a:r>
            <a:endParaRPr sz="2657"/>
          </a:p>
          <a:p>
            <a:pPr indent="-346709" lvl="0" marL="457200" rtl="0" algn="just">
              <a:lnSpc>
                <a:spcPct val="115000"/>
              </a:lnSpc>
              <a:spcBef>
                <a:spcPts val="0"/>
              </a:spcBef>
              <a:spcAft>
                <a:spcPts val="0"/>
              </a:spcAft>
              <a:buSzPct val="100000"/>
              <a:buChar char="●"/>
            </a:pPr>
            <a:r>
              <a:rPr lang="en-US" sz="2657"/>
              <a:t>“ Since Mrs. Basamania was a social worker, she has studied and worked with the family….  Due to this background, she suggested the concept of the “ family unit.”  The psychiatrists were immediately interested because it was appropriate to our ongoing observations. “ Researchers coming to the same understanding without telling the other.  </a:t>
            </a:r>
            <a:endParaRPr sz="2657"/>
          </a:p>
          <a:p>
            <a:pPr indent="-346709" lvl="0" marL="457200" rtl="0" algn="just">
              <a:lnSpc>
                <a:spcPct val="115000"/>
              </a:lnSpc>
              <a:spcBef>
                <a:spcPts val="0"/>
              </a:spcBef>
              <a:spcAft>
                <a:spcPts val="0"/>
              </a:spcAft>
              <a:buSzPct val="100000"/>
              <a:buChar char="●"/>
            </a:pPr>
            <a:r>
              <a:rPr lang="en-US" sz="2657"/>
              <a:t>“it was clear that all families were pretty much alike. I decided that my own family would provide as much detail  and would be more accessible. That was the beginning of the multigenerational study of my own family.  Murray Bowen, MD. </a:t>
            </a:r>
            <a:endParaRPr sz="2657"/>
          </a:p>
          <a:p>
            <a:pPr indent="0" lvl="0" marL="0" rtl="0" algn="l">
              <a:spcBef>
                <a:spcPts val="1600"/>
              </a:spcBef>
              <a:spcAft>
                <a:spcPts val="1600"/>
              </a:spcAft>
              <a:buNone/>
            </a:pPr>
            <a:r>
              <a:rPr lang="en-US" sz="1350">
                <a:solidFill>
                  <a:srgbClr val="2C3E50"/>
                </a:solidFill>
                <a:highlight>
                  <a:schemeClr val="lt1"/>
                </a:highlight>
                <a:latin typeface="Calibri"/>
                <a:ea typeface="Calibri"/>
                <a:cs typeface="Calibri"/>
                <a:sym typeface="Calibri"/>
              </a:rPr>
              <a:t>Rakow, C. M. (2022). </a:t>
            </a:r>
            <a:r>
              <a:rPr i="1" lang="en-US" sz="1350">
                <a:solidFill>
                  <a:srgbClr val="2C3E50"/>
                </a:solidFill>
                <a:highlight>
                  <a:schemeClr val="lt1"/>
                </a:highlight>
                <a:latin typeface="Calibri"/>
                <a:ea typeface="Calibri"/>
                <a:cs typeface="Calibri"/>
                <a:sym typeface="Calibri"/>
              </a:rPr>
              <a:t>Making Sense of Human Life</a:t>
            </a:r>
            <a:r>
              <a:rPr lang="en-US" sz="1350">
                <a:solidFill>
                  <a:srgbClr val="2C3E50"/>
                </a:solidFill>
                <a:highlight>
                  <a:schemeClr val="lt1"/>
                </a:highlight>
                <a:latin typeface="Calibri"/>
                <a:ea typeface="Calibri"/>
                <a:cs typeface="Calibri"/>
                <a:sym typeface="Calibri"/>
              </a:rPr>
              <a:t>. Taylor &amp; Francis.. pg 190</a:t>
            </a:r>
            <a:endParaRPr>
              <a:highlight>
                <a:schemeClr val="lt1"/>
              </a:highlight>
            </a:endParaRPr>
          </a:p>
        </p:txBody>
      </p:sp>
      <p:pic>
        <p:nvPicPr>
          <p:cNvPr id="214" name="Google Shape;214;g1f2078dfb39_0_7"/>
          <p:cNvPicPr preferRelativeResize="0"/>
          <p:nvPr/>
        </p:nvPicPr>
        <p:blipFill>
          <a:blip r:embed="rId3">
            <a:alphaModFix/>
          </a:blip>
          <a:stretch>
            <a:fillRect/>
          </a:stretch>
        </p:blipFill>
        <p:spPr>
          <a:xfrm>
            <a:off x="152400" y="3188550"/>
            <a:ext cx="2284400" cy="1667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9"/>
          <p:cNvSpPr txBox="1"/>
          <p:nvPr/>
        </p:nvSpPr>
        <p:spPr>
          <a:xfrm>
            <a:off x="1668000" y="623925"/>
            <a:ext cx="8057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700">
                <a:solidFill>
                  <a:schemeClr val="dk2"/>
                </a:solidFill>
                <a:latin typeface="Raleway"/>
                <a:ea typeface="Raleway"/>
                <a:cs typeface="Raleway"/>
                <a:sym typeface="Raleway"/>
              </a:rPr>
              <a:t>Social Work &amp; Families</a:t>
            </a:r>
            <a:endParaRPr b="1" sz="3700">
              <a:solidFill>
                <a:schemeClr val="dk2"/>
              </a:solidFill>
              <a:latin typeface="Raleway"/>
              <a:ea typeface="Raleway"/>
              <a:cs typeface="Raleway"/>
              <a:sym typeface="Raleway"/>
            </a:endParaRPr>
          </a:p>
        </p:txBody>
      </p:sp>
      <p:sp>
        <p:nvSpPr>
          <p:cNvPr id="221" name="Google Shape;221;p9"/>
          <p:cNvSpPr txBox="1"/>
          <p:nvPr>
            <p:ph idx="1" type="body"/>
          </p:nvPr>
        </p:nvSpPr>
        <p:spPr>
          <a:xfrm>
            <a:off x="972600" y="2771833"/>
            <a:ext cx="10251600" cy="3014700"/>
          </a:xfrm>
          <a:prstGeom prst="rect">
            <a:avLst/>
          </a:prstGeom>
        </p:spPr>
        <p:txBody>
          <a:bodyPr anchorCtr="0" anchor="t" bIns="121900" lIns="121900" spcFirstLastPara="1" rIns="121900" wrap="square" tIns="121900">
            <a:normAutofit/>
          </a:bodyPr>
          <a:lstStyle/>
          <a:p>
            <a:pPr indent="0" lvl="0" marL="0" rtl="0" algn="just">
              <a:lnSpc>
                <a:spcPct val="100000"/>
              </a:lnSpc>
              <a:spcBef>
                <a:spcPts val="0"/>
              </a:spcBef>
              <a:spcAft>
                <a:spcPts val="0"/>
              </a:spcAft>
              <a:buClr>
                <a:srgbClr val="262626"/>
              </a:buClr>
              <a:buSzPts val="4320"/>
              <a:buFont typeface="Century Gothic"/>
              <a:buNone/>
            </a:pPr>
            <a:r>
              <a:rPr b="1" lang="en-US" sz="2320">
                <a:solidFill>
                  <a:schemeClr val="dk2"/>
                </a:solidFill>
                <a:latin typeface="Raleway Light"/>
                <a:ea typeface="Raleway Light"/>
                <a:cs typeface="Raleway Light"/>
                <a:sym typeface="Raleway Light"/>
              </a:rPr>
              <a:t>So…. since the beginning of social work, social workers have been at the interface with families, their individual members and their communities. Just 3 examples of many. </a:t>
            </a:r>
            <a:endParaRPr b="1" sz="2320">
              <a:solidFill>
                <a:schemeClr val="dk2"/>
              </a:solidFill>
              <a:latin typeface="Raleway Light"/>
              <a:ea typeface="Raleway Light"/>
              <a:cs typeface="Raleway Light"/>
              <a:sym typeface="Raleway Light"/>
            </a:endParaRPr>
          </a:p>
          <a:p>
            <a:pPr indent="0" lvl="0" marL="0" rtl="0" algn="just">
              <a:lnSpc>
                <a:spcPct val="100000"/>
              </a:lnSpc>
              <a:spcBef>
                <a:spcPts val="0"/>
              </a:spcBef>
              <a:spcAft>
                <a:spcPts val="0"/>
              </a:spcAft>
              <a:buClr>
                <a:srgbClr val="262626"/>
              </a:buClr>
              <a:buSzPts val="4320"/>
              <a:buFont typeface="Century Gothic"/>
              <a:buNone/>
            </a:pPr>
            <a:r>
              <a:t/>
            </a:r>
            <a:endParaRPr b="1" sz="2320">
              <a:solidFill>
                <a:schemeClr val="dk2"/>
              </a:solidFill>
              <a:latin typeface="Raleway Light"/>
              <a:ea typeface="Raleway Light"/>
              <a:cs typeface="Raleway Light"/>
              <a:sym typeface="Raleway Light"/>
            </a:endParaRPr>
          </a:p>
          <a:p>
            <a:pPr indent="0" lvl="0" marL="0" rtl="0" algn="just">
              <a:lnSpc>
                <a:spcPct val="100000"/>
              </a:lnSpc>
              <a:spcBef>
                <a:spcPts val="0"/>
              </a:spcBef>
              <a:spcAft>
                <a:spcPts val="0"/>
              </a:spcAft>
              <a:buClr>
                <a:srgbClr val="262626"/>
              </a:buClr>
              <a:buSzPts val="4320"/>
              <a:buFont typeface="Century Gothic"/>
              <a:buNone/>
            </a:pPr>
            <a:r>
              <a:rPr b="1" lang="en-US" sz="2320">
                <a:solidFill>
                  <a:schemeClr val="dk2"/>
                </a:solidFill>
                <a:latin typeface="Raleway Light"/>
                <a:ea typeface="Raleway Light"/>
                <a:cs typeface="Raleway Light"/>
                <a:sym typeface="Raleway Light"/>
              </a:rPr>
              <a:t>Social work did not start with individual psychology. </a:t>
            </a:r>
            <a:endParaRPr b="1" sz="2320">
              <a:solidFill>
                <a:schemeClr val="dk2"/>
              </a:solidFill>
              <a:latin typeface="Raleway Light"/>
              <a:ea typeface="Raleway Light"/>
              <a:cs typeface="Raleway Light"/>
              <a:sym typeface="Raleway Light"/>
            </a:endParaRPr>
          </a:p>
          <a:p>
            <a:pPr indent="0" lvl="0" marL="0" rtl="0" algn="l">
              <a:spcBef>
                <a:spcPts val="0"/>
              </a:spcBef>
              <a:spcAft>
                <a:spcPts val="1600"/>
              </a:spcAft>
              <a:buNone/>
            </a:pPr>
            <a:r>
              <a:t/>
            </a:r>
            <a:endParaRPr/>
          </a:p>
        </p:txBody>
      </p:sp>
      <p:sp>
        <p:nvSpPr>
          <p:cNvPr id="222" name="Google Shape;222;p9"/>
          <p:cNvSpPr/>
          <p:nvPr/>
        </p:nvSpPr>
        <p:spPr>
          <a:xfrm>
            <a:off x="99375" y="6175400"/>
            <a:ext cx="528900" cy="560700"/>
          </a:xfrm>
          <a:prstGeom prst="su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3"/>
          <p:cNvSpPr txBox="1"/>
          <p:nvPr>
            <p:ph type="title"/>
          </p:nvPr>
        </p:nvSpPr>
        <p:spPr>
          <a:xfrm>
            <a:off x="972600" y="1758200"/>
            <a:ext cx="102513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sz="3100"/>
              <a:t>Individual or Cause &amp; Effect Thinking/Linear thinking</a:t>
            </a:r>
            <a:endParaRPr sz="3200"/>
          </a:p>
        </p:txBody>
      </p:sp>
      <p:sp>
        <p:nvSpPr>
          <p:cNvPr id="229" name="Google Shape;229;p13"/>
          <p:cNvSpPr txBox="1"/>
          <p:nvPr>
            <p:ph idx="1" type="body"/>
          </p:nvPr>
        </p:nvSpPr>
        <p:spPr>
          <a:xfrm>
            <a:off x="132450" y="3441675"/>
            <a:ext cx="5673000" cy="1438800"/>
          </a:xfrm>
          <a:prstGeom prst="rect">
            <a:avLst/>
          </a:prstGeom>
          <a:noFill/>
          <a:ln>
            <a:noFill/>
          </a:ln>
        </p:spPr>
        <p:txBody>
          <a:bodyPr anchorCtr="0" anchor="t" bIns="45700" lIns="91425" spcFirstLastPara="1" rIns="91425" wrap="square" tIns="45700">
            <a:normAutofit/>
          </a:bodyPr>
          <a:lstStyle/>
          <a:p>
            <a:pPr indent="0" lvl="0" marL="342900" rtl="0" algn="l">
              <a:spcBef>
                <a:spcPts val="0"/>
              </a:spcBef>
              <a:spcAft>
                <a:spcPts val="0"/>
              </a:spcAft>
              <a:buNone/>
            </a:pPr>
            <a:r>
              <a:rPr lang="en-US" sz="6600"/>
              <a:t>A                 B</a:t>
            </a:r>
            <a:endParaRPr sz="2000"/>
          </a:p>
        </p:txBody>
      </p:sp>
      <p:sp>
        <p:nvSpPr>
          <p:cNvPr id="230" name="Google Shape;230;p13"/>
          <p:cNvSpPr/>
          <p:nvPr/>
        </p:nvSpPr>
        <p:spPr>
          <a:xfrm>
            <a:off x="1375648" y="3737735"/>
            <a:ext cx="3186600" cy="484500"/>
          </a:xfrm>
          <a:prstGeom prst="rightArrow">
            <a:avLst>
              <a:gd fmla="val 50000" name="adj1"/>
              <a:gd fmla="val 50000" name="adj2"/>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1" name="Google Shape;231;p13"/>
          <p:cNvSpPr txBox="1"/>
          <p:nvPr/>
        </p:nvSpPr>
        <p:spPr>
          <a:xfrm>
            <a:off x="6138525" y="2908400"/>
            <a:ext cx="5142600" cy="3709500"/>
          </a:xfrm>
          <a:prstGeom prst="rect">
            <a:avLst/>
          </a:prstGeom>
          <a:noFill/>
          <a:ln>
            <a:noFill/>
          </a:ln>
        </p:spPr>
        <p:txBody>
          <a:bodyPr anchorCtr="0" anchor="t" bIns="91425" lIns="91425" spcFirstLastPara="1" rIns="91425" wrap="square" tIns="91425">
            <a:spAutoFit/>
          </a:bodyPr>
          <a:lstStyle/>
          <a:p>
            <a:pPr indent="-342900" lvl="0" marL="342900" rtl="0" algn="l">
              <a:lnSpc>
                <a:spcPct val="115000"/>
              </a:lnSpc>
              <a:spcBef>
                <a:spcPts val="1000"/>
              </a:spcBef>
              <a:spcAft>
                <a:spcPts val="0"/>
              </a:spcAft>
              <a:buClr>
                <a:schemeClr val="accent1"/>
              </a:buClr>
              <a:buSzPts val="2000"/>
              <a:buFont typeface="Raleway"/>
              <a:buChar char="●"/>
            </a:pPr>
            <a:r>
              <a:rPr lang="en-US" sz="2000">
                <a:solidFill>
                  <a:schemeClr val="accent1"/>
                </a:solidFill>
                <a:latin typeface="Raleway"/>
                <a:ea typeface="Raleway"/>
                <a:cs typeface="Raleway"/>
                <a:sym typeface="Raleway"/>
              </a:rPr>
              <a:t>This is a default mode in the brain that  becomes the primary way of thinking, particularly under stress.  </a:t>
            </a:r>
            <a:endParaRPr sz="1700">
              <a:solidFill>
                <a:schemeClr val="accent1"/>
              </a:solidFill>
              <a:latin typeface="Raleway"/>
              <a:ea typeface="Raleway"/>
              <a:cs typeface="Raleway"/>
              <a:sym typeface="Raleway"/>
            </a:endParaRPr>
          </a:p>
          <a:p>
            <a:pPr indent="-342900" lvl="0" marL="342900" rtl="0" algn="l">
              <a:lnSpc>
                <a:spcPct val="115000"/>
              </a:lnSpc>
              <a:spcBef>
                <a:spcPts val="1000"/>
              </a:spcBef>
              <a:spcAft>
                <a:spcPts val="0"/>
              </a:spcAft>
              <a:buClr>
                <a:schemeClr val="accent1"/>
              </a:buClr>
              <a:buSzPts val="2000"/>
              <a:buFont typeface="Raleway"/>
              <a:buChar char="●"/>
            </a:pPr>
            <a:r>
              <a:rPr lang="en-US" sz="2000">
                <a:solidFill>
                  <a:schemeClr val="accent1"/>
                </a:solidFill>
                <a:latin typeface="Raleway"/>
                <a:ea typeface="Raleway"/>
                <a:cs typeface="Raleway"/>
                <a:sym typeface="Raleway"/>
              </a:rPr>
              <a:t>Basis of medical model. </a:t>
            </a:r>
            <a:endParaRPr sz="1700">
              <a:solidFill>
                <a:schemeClr val="accent1"/>
              </a:solidFill>
              <a:latin typeface="Raleway"/>
              <a:ea typeface="Raleway"/>
              <a:cs typeface="Raleway"/>
              <a:sym typeface="Raleway"/>
            </a:endParaRPr>
          </a:p>
          <a:p>
            <a:pPr indent="-342900" lvl="0" marL="342900" rtl="0" algn="l">
              <a:lnSpc>
                <a:spcPct val="115000"/>
              </a:lnSpc>
              <a:spcBef>
                <a:spcPts val="1000"/>
              </a:spcBef>
              <a:spcAft>
                <a:spcPts val="0"/>
              </a:spcAft>
              <a:buClr>
                <a:schemeClr val="accent1"/>
              </a:buClr>
              <a:buSzPts val="2000"/>
              <a:buFont typeface="Raleway"/>
              <a:buChar char="●"/>
            </a:pPr>
            <a:r>
              <a:rPr lang="en-US" sz="2000">
                <a:solidFill>
                  <a:schemeClr val="accent1"/>
                </a:solidFill>
                <a:latin typeface="Raleway"/>
                <a:ea typeface="Raleway"/>
                <a:cs typeface="Raleway"/>
                <a:sym typeface="Raleway"/>
              </a:rPr>
              <a:t>It is also  the basis of blame. Blame the other or blame self.  Two bad outcomes. </a:t>
            </a:r>
            <a:endParaRPr sz="2000">
              <a:solidFill>
                <a:schemeClr val="accent1"/>
              </a:solidFill>
              <a:latin typeface="Raleway"/>
              <a:ea typeface="Raleway"/>
              <a:cs typeface="Raleway"/>
              <a:sym typeface="Raleway"/>
            </a:endParaRPr>
          </a:p>
          <a:p>
            <a:pPr indent="-342900" lvl="0" marL="342900" rtl="0" algn="l">
              <a:lnSpc>
                <a:spcPct val="115000"/>
              </a:lnSpc>
              <a:spcBef>
                <a:spcPts val="1000"/>
              </a:spcBef>
              <a:spcAft>
                <a:spcPts val="0"/>
              </a:spcAft>
              <a:buClr>
                <a:schemeClr val="accent1"/>
              </a:buClr>
              <a:buSzPts val="2000"/>
              <a:buFont typeface="Raleway"/>
              <a:buChar char="●"/>
            </a:pPr>
            <a:r>
              <a:rPr lang="en-US" sz="2000">
                <a:solidFill>
                  <a:schemeClr val="accent1"/>
                </a:solidFill>
                <a:latin typeface="Raleway"/>
                <a:ea typeface="Raleway"/>
                <a:cs typeface="Raleway"/>
                <a:sym typeface="Raleway"/>
              </a:rPr>
              <a:t>This is not a theory but a default position.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4"/>
          <p:cNvSpPr txBox="1"/>
          <p:nvPr>
            <p:ph type="title"/>
          </p:nvPr>
        </p:nvSpPr>
        <p:spPr>
          <a:xfrm>
            <a:off x="6405800" y="1981500"/>
            <a:ext cx="50325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OR … A Systems View:</a:t>
            </a:r>
            <a:endParaRPr/>
          </a:p>
        </p:txBody>
      </p:sp>
      <p:sp>
        <p:nvSpPr>
          <p:cNvPr id="238" name="Google Shape;238;p14"/>
          <p:cNvSpPr txBox="1"/>
          <p:nvPr>
            <p:ph idx="1" type="body"/>
          </p:nvPr>
        </p:nvSpPr>
        <p:spPr>
          <a:xfrm>
            <a:off x="297700" y="2771825"/>
            <a:ext cx="6049800" cy="3014700"/>
          </a:xfrm>
          <a:prstGeom prst="rect">
            <a:avLst/>
          </a:prstGeom>
          <a:noFill/>
          <a:ln>
            <a:noFill/>
          </a:ln>
        </p:spPr>
        <p:txBody>
          <a:bodyPr anchorCtr="0" anchor="t" bIns="45700" lIns="91425" spcFirstLastPara="1" rIns="91425" wrap="square" tIns="45700">
            <a:normAutofit/>
          </a:bodyPr>
          <a:lstStyle/>
          <a:p>
            <a:pPr indent="0" lvl="0" marL="342900" rtl="0" algn="l">
              <a:spcBef>
                <a:spcPts val="0"/>
              </a:spcBef>
              <a:spcAft>
                <a:spcPts val="0"/>
              </a:spcAft>
              <a:buNone/>
            </a:pPr>
            <a:r>
              <a:rPr lang="en-US" sz="6600"/>
              <a:t>  </a:t>
            </a:r>
            <a:r>
              <a:rPr lang="en-US" sz="6600"/>
              <a:t>A              B </a:t>
            </a:r>
            <a:endParaRPr/>
          </a:p>
          <a:p>
            <a:pPr indent="0" lvl="0" marL="609600" rtl="0" algn="l">
              <a:spcBef>
                <a:spcPts val="1000"/>
              </a:spcBef>
              <a:spcAft>
                <a:spcPts val="0"/>
              </a:spcAft>
              <a:buNone/>
            </a:pPr>
            <a:r>
              <a:t/>
            </a:r>
            <a:endParaRPr/>
          </a:p>
        </p:txBody>
      </p:sp>
      <p:sp>
        <p:nvSpPr>
          <p:cNvPr id="239" name="Google Shape;239;p14"/>
          <p:cNvSpPr/>
          <p:nvPr/>
        </p:nvSpPr>
        <p:spPr>
          <a:xfrm>
            <a:off x="1794773" y="3117858"/>
            <a:ext cx="2687700" cy="484500"/>
          </a:xfrm>
          <a:prstGeom prst="leftRightArrow">
            <a:avLst>
              <a:gd fmla="val 50000" name="adj1"/>
              <a:gd fmla="val 50000" name="adj2"/>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0" name="Google Shape;240;p14"/>
          <p:cNvSpPr txBox="1"/>
          <p:nvPr/>
        </p:nvSpPr>
        <p:spPr>
          <a:xfrm>
            <a:off x="170125" y="187400"/>
            <a:ext cx="12021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dk2"/>
                </a:solidFill>
                <a:latin typeface="Raleway"/>
                <a:ea typeface="Raleway"/>
                <a:cs typeface="Raleway"/>
                <a:sym typeface="Raleway"/>
              </a:rPr>
              <a:t>Individual or Cause &amp; Effect Thinking/Linear thinking</a:t>
            </a:r>
            <a:endParaRPr sz="1300"/>
          </a:p>
        </p:txBody>
      </p:sp>
      <p:sp>
        <p:nvSpPr>
          <p:cNvPr id="241" name="Google Shape;241;p14"/>
          <p:cNvSpPr txBox="1"/>
          <p:nvPr>
            <p:ph idx="2" type="body"/>
          </p:nvPr>
        </p:nvSpPr>
        <p:spPr>
          <a:xfrm>
            <a:off x="6191471" y="2771833"/>
            <a:ext cx="5032500" cy="3014700"/>
          </a:xfrm>
          <a:prstGeom prst="rect">
            <a:avLst/>
          </a:prstGeom>
        </p:spPr>
        <p:txBody>
          <a:bodyPr anchorCtr="0" anchor="t" bIns="121900" lIns="121900" spcFirstLastPara="1" rIns="121900" wrap="square" tIns="121900">
            <a:normAutofit fontScale="92500" lnSpcReduction="10000"/>
          </a:bodyPr>
          <a:lstStyle/>
          <a:p>
            <a:pPr indent="-331470" lvl="0" marL="342900" rtl="0" algn="l">
              <a:spcBef>
                <a:spcPts val="1000"/>
              </a:spcBef>
              <a:spcAft>
                <a:spcPts val="0"/>
              </a:spcAft>
              <a:buSzPct val="100000"/>
              <a:buChar char="●"/>
            </a:pPr>
            <a:r>
              <a:rPr lang="en-US" sz="2400"/>
              <a:t>Seeing the co-created  process is the beginning shift to  systems thinking.  A move, counter move, an  action and then a reaction.</a:t>
            </a:r>
            <a:endParaRPr/>
          </a:p>
          <a:p>
            <a:pPr indent="-331470" lvl="0" marL="342900" rtl="0" algn="l">
              <a:spcBef>
                <a:spcPts val="1000"/>
              </a:spcBef>
              <a:spcAft>
                <a:spcPts val="0"/>
              </a:spcAft>
              <a:buSzPct val="100000"/>
              <a:buChar char="●"/>
            </a:pPr>
            <a:r>
              <a:rPr lang="en-US" sz="2400"/>
              <a:t> This is the  basic premise of  starting to  think systems  which lead to family systems theory.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6" name="Shape 246"/>
        <p:cNvGrpSpPr/>
        <p:nvPr/>
      </p:nvGrpSpPr>
      <p:grpSpPr>
        <a:xfrm>
          <a:off x="0" y="0"/>
          <a:ext cx="0" cy="0"/>
          <a:chOff x="0" y="0"/>
          <a:chExt cx="0" cy="0"/>
        </a:xfrm>
      </p:grpSpPr>
      <p:sp>
        <p:nvSpPr>
          <p:cNvPr id="247" name="Google Shape;247;p12"/>
          <p:cNvSpPr txBox="1"/>
          <p:nvPr>
            <p:ph type="title"/>
          </p:nvPr>
        </p:nvSpPr>
        <p:spPr>
          <a:xfrm>
            <a:off x="972600" y="1758200"/>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Basic Premise of Family Evaluation:</a:t>
            </a:r>
            <a:endParaRPr/>
          </a:p>
        </p:txBody>
      </p:sp>
      <p:sp>
        <p:nvSpPr>
          <p:cNvPr id="248" name="Google Shape;248;p12"/>
          <p:cNvSpPr txBox="1"/>
          <p:nvPr>
            <p:ph idx="1" type="body"/>
          </p:nvPr>
        </p:nvSpPr>
        <p:spPr>
          <a:xfrm>
            <a:off x="972600" y="2771833"/>
            <a:ext cx="10251600" cy="3014700"/>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SzPts val="2400"/>
              <a:buFont typeface="Arial"/>
              <a:buChar char="●"/>
            </a:pPr>
            <a:r>
              <a:rPr lang="en-US" sz="2400">
                <a:latin typeface="Arial"/>
                <a:ea typeface="Arial"/>
                <a:cs typeface="Arial"/>
                <a:sym typeface="Arial"/>
              </a:rPr>
              <a:t>How you think about a problem determines how you approach it. For ex. cause and effect thinking or systems thinking are two different ways of thinking. Attachment theory  or systems thinking are different, etc.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en-US" sz="2400">
                <a:latin typeface="Arial"/>
                <a:ea typeface="Arial"/>
                <a:cs typeface="Arial"/>
                <a:sym typeface="Arial"/>
              </a:rPr>
              <a:t>Systems thinking: The family impacts the individual, the individual impacts the family. Can not separate the context from the individual. </a:t>
            </a:r>
            <a:endParaRPr sz="2400">
              <a:latin typeface="Arial"/>
              <a:ea typeface="Arial"/>
              <a:cs typeface="Arial"/>
              <a:sym typeface="Arial"/>
            </a:endParaRPr>
          </a:p>
          <a:p>
            <a:pPr indent="-342900" lvl="0" marL="342900" rtl="0" algn="l">
              <a:spcBef>
                <a:spcPts val="1000"/>
              </a:spcBef>
              <a:spcAft>
                <a:spcPts val="0"/>
              </a:spcAft>
              <a:buSzPts val="2400"/>
              <a:buChar char="●"/>
            </a:pPr>
            <a:r>
              <a:rPr lang="en-US" sz="2400"/>
              <a:t>Different thinking creates different solutions. </a:t>
            </a:r>
            <a:endParaRPr/>
          </a:p>
          <a:p>
            <a:pPr indent="-342900" lvl="0" marL="342900" rtl="0" algn="l">
              <a:spcBef>
                <a:spcPts val="1000"/>
              </a:spcBef>
              <a:spcAft>
                <a:spcPts val="0"/>
              </a:spcAft>
              <a:buSzPts val="2400"/>
              <a:buChar char="●"/>
            </a:pPr>
            <a:r>
              <a:rPr lang="en-US" sz="2400"/>
              <a:t>This is the most important slide of the presentation! </a:t>
            </a:r>
            <a:endParaRPr/>
          </a:p>
        </p:txBody>
      </p:sp>
      <p:sp>
        <p:nvSpPr>
          <p:cNvPr id="249" name="Google Shape;249;p12"/>
          <p:cNvSpPr/>
          <p:nvPr/>
        </p:nvSpPr>
        <p:spPr>
          <a:xfrm>
            <a:off x="83325" y="6207450"/>
            <a:ext cx="528900" cy="560700"/>
          </a:xfrm>
          <a:prstGeom prst="su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5"/>
          <p:cNvSpPr txBox="1"/>
          <p:nvPr>
            <p:ph type="title"/>
          </p:nvPr>
        </p:nvSpPr>
        <p:spPr>
          <a:xfrm>
            <a:off x="973333" y="1758200"/>
            <a:ext cx="4401300" cy="1842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What is a theory?</a:t>
            </a:r>
            <a:br>
              <a:rPr lang="en-US"/>
            </a:br>
            <a:r>
              <a:rPr lang="en-US"/>
              <a:t>How is it different than a technique?</a:t>
            </a:r>
            <a:endParaRPr/>
          </a:p>
        </p:txBody>
      </p:sp>
      <p:sp>
        <p:nvSpPr>
          <p:cNvPr id="255" name="Google Shape;255;p15"/>
          <p:cNvSpPr txBox="1"/>
          <p:nvPr>
            <p:ph idx="1" type="body"/>
          </p:nvPr>
        </p:nvSpPr>
        <p:spPr>
          <a:xfrm>
            <a:off x="961633" y="3708967"/>
            <a:ext cx="4401300" cy="2130000"/>
          </a:xfrm>
          <a:prstGeom prst="rect">
            <a:avLst/>
          </a:prstGeom>
          <a:noFill/>
          <a:ln>
            <a:noFill/>
          </a:ln>
        </p:spPr>
        <p:txBody>
          <a:bodyPr anchorCtr="0" anchor="t" bIns="45700" lIns="91425" spcFirstLastPara="1" rIns="91425" wrap="square" tIns="45700">
            <a:normAutofit fontScale="70000" lnSpcReduction="10000"/>
          </a:bodyPr>
          <a:lstStyle/>
          <a:p>
            <a:pPr indent="-308610" lvl="0" marL="342900" rtl="0" algn="l">
              <a:spcBef>
                <a:spcPts val="0"/>
              </a:spcBef>
              <a:spcAft>
                <a:spcPts val="0"/>
              </a:spcAft>
              <a:buSzPct val="105882"/>
              <a:buChar char="●"/>
            </a:pPr>
            <a:r>
              <a:rPr lang="en-US"/>
              <a:t>A theory is a well-substantiated explanation of an aspect of the natural world that can incorporate laws, hypotheses and facts. </a:t>
            </a:r>
            <a:endParaRPr/>
          </a:p>
          <a:p>
            <a:pPr indent="-308610" lvl="0" marL="342900" rtl="0" algn="l">
              <a:spcBef>
                <a:spcPts val="1000"/>
              </a:spcBef>
              <a:spcAft>
                <a:spcPts val="0"/>
              </a:spcAft>
              <a:buSzPct val="105882"/>
              <a:buChar char="●"/>
            </a:pPr>
            <a:r>
              <a:rPr lang="en-US"/>
              <a:t>A theory is a description.   </a:t>
            </a:r>
            <a:endParaRPr/>
          </a:p>
          <a:p>
            <a:pPr indent="-308610" lvl="0" marL="342900" rtl="0" algn="l">
              <a:spcBef>
                <a:spcPts val="1000"/>
              </a:spcBef>
              <a:spcAft>
                <a:spcPts val="0"/>
              </a:spcAft>
              <a:buSzPct val="105882"/>
              <a:buChar char="●"/>
            </a:pPr>
            <a:r>
              <a:rPr lang="en-US"/>
              <a:t>A technique is a skillful  execution of a  procedure,  a particular way of achieving a  task</a:t>
            </a:r>
            <a:endParaRPr/>
          </a:p>
          <a:p>
            <a:pPr indent="-308610" lvl="0" marL="342900" rtl="0" algn="l">
              <a:spcBef>
                <a:spcPts val="1000"/>
              </a:spcBef>
              <a:spcAft>
                <a:spcPts val="0"/>
              </a:spcAft>
              <a:buSzPct val="105882"/>
              <a:buChar char="●"/>
            </a:pPr>
            <a:r>
              <a:rPr lang="en-US"/>
              <a:t>They are not the same. Sometimes a theory leads to a technique, other times a technique is valued on its own.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0" name="Shape 260"/>
        <p:cNvGrpSpPr/>
        <p:nvPr/>
      </p:nvGrpSpPr>
      <p:grpSpPr>
        <a:xfrm>
          <a:off x="0" y="0"/>
          <a:ext cx="0" cy="0"/>
          <a:chOff x="0" y="0"/>
          <a:chExt cx="0" cy="0"/>
        </a:xfrm>
      </p:grpSpPr>
      <p:sp>
        <p:nvSpPr>
          <p:cNvPr id="261" name="Google Shape;261;p25"/>
          <p:cNvSpPr txBox="1"/>
          <p:nvPr>
            <p:ph type="title"/>
          </p:nvPr>
        </p:nvSpPr>
        <p:spPr>
          <a:xfrm>
            <a:off x="973333" y="1758200"/>
            <a:ext cx="4401300" cy="2249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WHAT IS A FAMILY?</a:t>
            </a:r>
            <a:endParaRPr/>
          </a:p>
        </p:txBody>
      </p:sp>
      <p:sp>
        <p:nvSpPr>
          <p:cNvPr id="262" name="Google Shape;262;p25"/>
          <p:cNvSpPr txBox="1"/>
          <p:nvPr>
            <p:ph idx="2" type="body"/>
          </p:nvPr>
        </p:nvSpPr>
        <p:spPr>
          <a:xfrm>
            <a:off x="6898967" y="1803500"/>
            <a:ext cx="4499100" cy="40341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Attachment to an emotional nucleus, b</a:t>
            </a:r>
            <a:r>
              <a:rPr lang="en-US"/>
              <a:t>ehaving and being for the other.</a:t>
            </a:r>
            <a:endParaRPr/>
          </a:p>
          <a:p>
            <a:pPr indent="-342900" lvl="0" marL="342900" rtl="0" algn="l">
              <a:spcBef>
                <a:spcPts val="1000"/>
              </a:spcBef>
              <a:spcAft>
                <a:spcPts val="0"/>
              </a:spcAft>
              <a:buSzPts val="1800"/>
              <a:buChar char="●"/>
            </a:pPr>
            <a:r>
              <a:rPr lang="en-US"/>
              <a:t>Composed of multiple  individual people &amp; relationships</a:t>
            </a:r>
            <a:endParaRPr/>
          </a:p>
          <a:p>
            <a:pPr indent="-342900" lvl="0" marL="342900" rtl="0" algn="l">
              <a:spcBef>
                <a:spcPts val="1000"/>
              </a:spcBef>
              <a:spcAft>
                <a:spcPts val="0"/>
              </a:spcAft>
              <a:buSzPts val="1800"/>
              <a:buChar char="●"/>
            </a:pPr>
            <a:r>
              <a:rPr lang="en-US"/>
              <a:t>Fusion makes it a unit; emotional atmosphere of it can  regulate the  individual.  Of course, the individuals contribute  to the atmosphere. oneness</a:t>
            </a:r>
            <a:endParaRPr/>
          </a:p>
          <a:p>
            <a:pPr indent="-228600" lvl="0" marL="342900" rtl="0" algn="l">
              <a:spcBef>
                <a:spcPts val="1000"/>
              </a:spcBef>
              <a:spcAft>
                <a:spcPts val="0"/>
              </a:spcAft>
              <a:buSzPts val="1800"/>
              <a:buNone/>
            </a:pPr>
            <a:r>
              <a:t/>
            </a:r>
            <a:endParaRPr/>
          </a:p>
          <a:p>
            <a:pPr indent="-228600" lvl="0" marL="342900" rtl="0" algn="l">
              <a:spcBef>
                <a:spcPts val="1000"/>
              </a:spcBef>
              <a:spcAft>
                <a:spcPts val="0"/>
              </a:spcAft>
              <a:buSzPts val="1800"/>
              <a:buNone/>
            </a:pPr>
            <a:r>
              <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1"/>
          <p:cNvSpPr txBox="1"/>
          <p:nvPr>
            <p:ph type="title"/>
          </p:nvPr>
        </p:nvSpPr>
        <p:spPr>
          <a:xfrm>
            <a:off x="973333" y="1758200"/>
            <a:ext cx="4401300" cy="2249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sz="3144"/>
              <a:t>Assessment and evaluation</a:t>
            </a:r>
            <a:endParaRPr sz="3144"/>
          </a:p>
        </p:txBody>
      </p:sp>
      <p:sp>
        <p:nvSpPr>
          <p:cNvPr id="269" name="Google Shape;269;p11"/>
          <p:cNvSpPr txBox="1"/>
          <p:nvPr>
            <p:ph idx="2" type="body"/>
          </p:nvPr>
        </p:nvSpPr>
        <p:spPr>
          <a:xfrm>
            <a:off x="6188150" y="1271875"/>
            <a:ext cx="5773500" cy="4034100"/>
          </a:xfrm>
          <a:prstGeom prst="rect">
            <a:avLst/>
          </a:prstGeom>
          <a:noFill/>
          <a:ln>
            <a:noFill/>
          </a:ln>
        </p:spPr>
        <p:txBody>
          <a:bodyPr anchorCtr="0" anchor="t" bIns="45700" lIns="91425" spcFirstLastPara="1" rIns="91425" wrap="square" tIns="45700">
            <a:noAutofit/>
          </a:bodyPr>
          <a:lstStyle/>
          <a:p>
            <a:pPr indent="-374650" lvl="0" marL="342900" rtl="0" algn="l">
              <a:spcBef>
                <a:spcPts val="0"/>
              </a:spcBef>
              <a:spcAft>
                <a:spcPts val="0"/>
              </a:spcAft>
              <a:buSzPts val="2300"/>
              <a:buChar char="●"/>
            </a:pPr>
            <a:r>
              <a:rPr lang="en-US" sz="2300"/>
              <a:t>How does an individual get assessed …..  </a:t>
            </a:r>
            <a:endParaRPr sz="2300"/>
          </a:p>
          <a:p>
            <a:pPr indent="-374650" lvl="0" marL="342900" rtl="0" algn="l">
              <a:spcBef>
                <a:spcPts val="1000"/>
              </a:spcBef>
              <a:spcAft>
                <a:spcPts val="0"/>
              </a:spcAft>
              <a:buSzPts val="2300"/>
              <a:buChar char="●"/>
            </a:pPr>
            <a:r>
              <a:rPr lang="en-US" sz="2300"/>
              <a:t>By thinking about the individual alone?</a:t>
            </a:r>
            <a:endParaRPr sz="2300"/>
          </a:p>
          <a:p>
            <a:pPr indent="-374650" lvl="0" marL="342900" rtl="0" algn="l">
              <a:spcBef>
                <a:spcPts val="1000"/>
              </a:spcBef>
              <a:spcAft>
                <a:spcPts val="0"/>
              </a:spcAft>
              <a:buSzPts val="2300"/>
              <a:buChar char="●"/>
            </a:pPr>
            <a:r>
              <a:rPr lang="en-US" sz="2300"/>
              <a:t>By thinking about the individual in context?  </a:t>
            </a:r>
            <a:endParaRPr sz="2300"/>
          </a:p>
          <a:p>
            <a:pPr indent="-374650" lvl="0" marL="342900" rtl="0" algn="l">
              <a:spcBef>
                <a:spcPts val="1000"/>
              </a:spcBef>
              <a:spcAft>
                <a:spcPts val="0"/>
              </a:spcAft>
              <a:buSzPts val="2300"/>
              <a:buChar char="●"/>
            </a:pPr>
            <a:r>
              <a:rPr lang="en-US" sz="2300"/>
              <a:t>Are the family, social and work relationships important in assessment?</a:t>
            </a:r>
            <a:endParaRPr sz="2300"/>
          </a:p>
          <a:p>
            <a:pPr indent="-374650" lvl="0" marL="342900" rtl="0" algn="l">
              <a:spcBef>
                <a:spcPts val="1000"/>
              </a:spcBef>
              <a:spcAft>
                <a:spcPts val="0"/>
              </a:spcAft>
              <a:buSzPts val="2300"/>
              <a:buChar char="●"/>
            </a:pPr>
            <a:r>
              <a:rPr lang="en-US" sz="2300"/>
              <a:t>Is there a way to think about symptoms being part of the relationship dynamics?</a:t>
            </a:r>
            <a:endParaRPr sz="2300"/>
          </a:p>
          <a:p>
            <a:pPr indent="-228600" lvl="0" marL="342900" rtl="0" algn="l">
              <a:spcBef>
                <a:spcPts val="1000"/>
              </a:spcBef>
              <a:spcAft>
                <a:spcPts val="0"/>
              </a:spcAft>
              <a:buSzPts val="1800"/>
              <a:buNone/>
            </a:pPr>
            <a:r>
              <a:t/>
            </a:r>
            <a:endParaRPr sz="4032"/>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4" name="Shape 274"/>
        <p:cNvGrpSpPr/>
        <p:nvPr/>
      </p:nvGrpSpPr>
      <p:grpSpPr>
        <a:xfrm>
          <a:off x="0" y="0"/>
          <a:ext cx="0" cy="0"/>
          <a:chOff x="0" y="0"/>
          <a:chExt cx="0" cy="0"/>
        </a:xfrm>
      </p:grpSpPr>
      <p:sp>
        <p:nvSpPr>
          <p:cNvPr id="275" name="Google Shape;275;p10"/>
          <p:cNvSpPr txBox="1"/>
          <p:nvPr>
            <p:ph type="title"/>
          </p:nvPr>
        </p:nvSpPr>
        <p:spPr>
          <a:xfrm>
            <a:off x="972600" y="1758200"/>
            <a:ext cx="10251600" cy="7137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262626"/>
              </a:buClr>
              <a:buSzPct val="54000"/>
              <a:buFont typeface="Century Gothic"/>
              <a:buNone/>
            </a:pPr>
            <a:r>
              <a:t/>
            </a:r>
            <a:endParaRPr b="1" sz="4444"/>
          </a:p>
          <a:p>
            <a:pPr indent="0" lvl="0" marL="0" rtl="0" algn="l">
              <a:spcBef>
                <a:spcPts val="0"/>
              </a:spcBef>
              <a:spcAft>
                <a:spcPts val="0"/>
              </a:spcAft>
              <a:buClr>
                <a:srgbClr val="262626"/>
              </a:buClr>
              <a:buSzPct val="54000"/>
              <a:buFont typeface="Century Gothic"/>
              <a:buNone/>
            </a:pPr>
            <a:r>
              <a:rPr b="1" lang="en-US" sz="4444"/>
              <a:t>First Basic Concept</a:t>
            </a:r>
            <a:endParaRPr b="1" sz="4444"/>
          </a:p>
          <a:p>
            <a:pPr indent="0" lvl="0" marL="0" rtl="0" algn="l">
              <a:spcBef>
                <a:spcPts val="0"/>
              </a:spcBef>
              <a:spcAft>
                <a:spcPts val="0"/>
              </a:spcAft>
              <a:buClr>
                <a:srgbClr val="262626"/>
              </a:buClr>
              <a:buSzPct val="80000"/>
              <a:buFont typeface="Century Gothic"/>
              <a:buNone/>
            </a:pPr>
            <a:r>
              <a:t/>
            </a:r>
            <a:endParaRPr sz="3000"/>
          </a:p>
          <a:p>
            <a:pPr indent="0" lvl="0" marL="0" rtl="0" algn="l">
              <a:spcBef>
                <a:spcPts val="0"/>
              </a:spcBef>
              <a:spcAft>
                <a:spcPts val="0"/>
              </a:spcAft>
              <a:buClr>
                <a:srgbClr val="262626"/>
              </a:buClr>
              <a:buSzPct val="80000"/>
              <a:buFont typeface="Century Gothic"/>
              <a:buNone/>
            </a:pPr>
            <a:r>
              <a:rPr b="1" i="1" lang="en-US" sz="3000"/>
              <a:t>FAMILY ONENESS</a:t>
            </a:r>
            <a:endParaRPr b="1" i="1" sz="3000"/>
          </a:p>
          <a:p>
            <a:pPr indent="0" lvl="0" marL="0" rtl="0" algn="l">
              <a:spcBef>
                <a:spcPts val="0"/>
              </a:spcBef>
              <a:spcAft>
                <a:spcPts val="0"/>
              </a:spcAft>
              <a:buClr>
                <a:srgbClr val="262626"/>
              </a:buClr>
              <a:buSzPct val="100000"/>
              <a:buFont typeface="Century Gothic"/>
              <a:buNone/>
            </a:pPr>
            <a:r>
              <a:t/>
            </a:r>
            <a:endParaRPr sz="2400"/>
          </a:p>
          <a:p>
            <a:pPr indent="0" lvl="0" marL="0" rtl="0" algn="l">
              <a:spcBef>
                <a:spcPts val="0"/>
              </a:spcBef>
              <a:spcAft>
                <a:spcPts val="0"/>
              </a:spcAft>
              <a:buClr>
                <a:srgbClr val="262626"/>
              </a:buClr>
              <a:buSzPct val="100000"/>
              <a:buFont typeface="Century Gothic"/>
              <a:buNone/>
            </a:pPr>
            <a:r>
              <a:t/>
            </a:r>
            <a:endParaRPr sz="2400"/>
          </a:p>
          <a:p>
            <a:pPr indent="0" lvl="0" marL="0" rtl="0" algn="l">
              <a:spcBef>
                <a:spcPts val="0"/>
              </a:spcBef>
              <a:spcAft>
                <a:spcPts val="0"/>
              </a:spcAft>
              <a:buClr>
                <a:srgbClr val="262626"/>
              </a:buClr>
              <a:buSzPct val="100000"/>
              <a:buFont typeface="Century Gothic"/>
              <a:buNone/>
            </a:pPr>
            <a:r>
              <a:rPr lang="en-US" sz="2400"/>
              <a:t>Theoretical section on family emotional oneness, followed by variation in functioning and  finally applications to social work.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6"/>
          <p:cNvSpPr txBox="1"/>
          <p:nvPr>
            <p:ph type="title"/>
          </p:nvPr>
        </p:nvSpPr>
        <p:spPr>
          <a:xfrm>
            <a:off x="972600" y="1758200"/>
            <a:ext cx="10251600" cy="7137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2857"/>
              <a:buFont typeface="Century Gothic"/>
              <a:buNone/>
            </a:pPr>
            <a:r>
              <a:rPr lang="en-US"/>
              <a:t>FAMILY AS ONE EMOTIONAL SYSTEM, WHICH MAKES IT A UNIT </a:t>
            </a:r>
            <a:endParaRPr/>
          </a:p>
        </p:txBody>
      </p:sp>
      <p:sp>
        <p:nvSpPr>
          <p:cNvPr id="282" name="Google Shape;282;p26"/>
          <p:cNvSpPr txBox="1"/>
          <p:nvPr>
            <p:ph idx="1" type="body"/>
          </p:nvPr>
        </p:nvSpPr>
        <p:spPr>
          <a:xfrm>
            <a:off x="972600" y="2771833"/>
            <a:ext cx="10251600" cy="3014700"/>
          </a:xfrm>
          <a:prstGeom prst="rect">
            <a:avLst/>
          </a:prstGeom>
          <a:noFill/>
          <a:ln>
            <a:noFill/>
          </a:ln>
        </p:spPr>
        <p:txBody>
          <a:bodyPr anchorCtr="0" anchor="t" bIns="45700" lIns="91425" spcFirstLastPara="1" rIns="91425" wrap="square" tIns="45700">
            <a:normAutofit fontScale="85000" lnSpcReduction="10000"/>
          </a:bodyPr>
          <a:lstStyle/>
          <a:p>
            <a:pPr indent="-329565" lvl="0" marL="342900" rtl="0" algn="l">
              <a:spcBef>
                <a:spcPts val="0"/>
              </a:spcBef>
              <a:spcAft>
                <a:spcPts val="0"/>
              </a:spcAft>
              <a:buSzPct val="100000"/>
              <a:buChar char="●"/>
            </a:pPr>
            <a:r>
              <a:rPr lang="en-US" sz="2800"/>
              <a:t>Feed forward process with mutual participation: simple &amp; very complex</a:t>
            </a:r>
            <a:endParaRPr/>
          </a:p>
          <a:p>
            <a:pPr indent="-329565" lvl="0" marL="342900" rtl="0" algn="l">
              <a:spcBef>
                <a:spcPts val="1000"/>
              </a:spcBef>
              <a:spcAft>
                <a:spcPts val="0"/>
              </a:spcAft>
              <a:buSzPct val="100000"/>
              <a:buChar char="●"/>
            </a:pPr>
            <a:r>
              <a:rPr lang="en-US" sz="2800"/>
              <a:t>Fusion of individual self’s, into one complicated unit</a:t>
            </a:r>
            <a:endParaRPr/>
          </a:p>
          <a:p>
            <a:pPr indent="-329565" lvl="0" marL="342900" rtl="0" algn="l">
              <a:spcBef>
                <a:spcPts val="1000"/>
              </a:spcBef>
              <a:spcAft>
                <a:spcPts val="0"/>
              </a:spcAft>
              <a:buSzPct val="100000"/>
              <a:buChar char="●"/>
            </a:pPr>
            <a:r>
              <a:rPr i="1" lang="en-US" sz="2800"/>
              <a:t>Predictable </a:t>
            </a:r>
            <a:r>
              <a:rPr lang="en-US" sz="2800"/>
              <a:t> patterns of  interaction in co-created processes</a:t>
            </a:r>
            <a:endParaRPr/>
          </a:p>
          <a:p>
            <a:pPr indent="-329565" lvl="0" marL="342900" rtl="0" algn="l">
              <a:spcBef>
                <a:spcPts val="1000"/>
              </a:spcBef>
              <a:spcAft>
                <a:spcPts val="0"/>
              </a:spcAft>
              <a:buSzPct val="100000"/>
              <a:buChar char="●"/>
            </a:pPr>
            <a:r>
              <a:rPr lang="en-US" sz="2800"/>
              <a:t>Moves beyond blame  &amp; cause and effect thinking</a:t>
            </a:r>
            <a:endParaRPr/>
          </a:p>
          <a:p>
            <a:pPr indent="-329565" lvl="0" marL="342900" rtl="0" algn="l">
              <a:spcBef>
                <a:spcPts val="1000"/>
              </a:spcBef>
              <a:spcAft>
                <a:spcPts val="0"/>
              </a:spcAft>
              <a:buSzPct val="100000"/>
              <a:buChar char="●"/>
            </a:pPr>
            <a:r>
              <a:rPr lang="en-US" sz="2800"/>
              <a:t>Possible to be objective about the emotional system? Describe the systems functions with  objective and observable fact.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9" name="Shape 149"/>
        <p:cNvGrpSpPr/>
        <p:nvPr/>
      </p:nvGrpSpPr>
      <p:grpSpPr>
        <a:xfrm>
          <a:off x="0" y="0"/>
          <a:ext cx="0" cy="0"/>
          <a:chOff x="0" y="0"/>
          <a:chExt cx="0" cy="0"/>
        </a:xfrm>
      </p:grpSpPr>
      <p:sp>
        <p:nvSpPr>
          <p:cNvPr id="150" name="Google Shape;150;p2"/>
          <p:cNvSpPr txBox="1"/>
          <p:nvPr>
            <p:ph idx="4294967295" type="ctrTitle"/>
          </p:nvPr>
        </p:nvSpPr>
        <p:spPr>
          <a:xfrm>
            <a:off x="1271987" y="3895200"/>
            <a:ext cx="5278800" cy="2209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262626"/>
              </a:buClr>
              <a:buSzPts val="3600"/>
              <a:buFont typeface="Century Gothic"/>
              <a:buNone/>
            </a:pPr>
            <a:r>
              <a:rPr b="0" i="0" lang="en-US" sz="3600" u="none" cap="none" strike="noStrike">
                <a:solidFill>
                  <a:srgbClr val="262626"/>
                </a:solidFill>
                <a:latin typeface="Century Gothic"/>
                <a:ea typeface="Century Gothic"/>
                <a:cs typeface="Century Gothic"/>
                <a:sym typeface="Century Gothic"/>
              </a:rPr>
              <a:t>KC Center for Family &amp;      Organizational Systems</a:t>
            </a:r>
            <a:endParaRPr/>
          </a:p>
        </p:txBody>
      </p:sp>
      <p:sp>
        <p:nvSpPr>
          <p:cNvPr id="151" name="Google Shape;151;p2"/>
          <p:cNvSpPr txBox="1"/>
          <p:nvPr>
            <p:ph idx="4294967295" type="subTitle"/>
          </p:nvPr>
        </p:nvSpPr>
        <p:spPr>
          <a:xfrm>
            <a:off x="6139100" y="3270563"/>
            <a:ext cx="6400800" cy="1752600"/>
          </a:xfrm>
          <a:prstGeom prst="rect">
            <a:avLst/>
          </a:prstGeom>
          <a:noFill/>
          <a:ln>
            <a:noFill/>
          </a:ln>
        </p:spPr>
        <p:txBody>
          <a:bodyPr anchorCtr="0" anchor="t" bIns="45700" lIns="91425" spcFirstLastPara="1" rIns="91425" wrap="square" tIns="45700">
            <a:normAutofit fontScale="62500" lnSpcReduction="20000"/>
          </a:bodyPr>
          <a:lstStyle/>
          <a:p>
            <a:pPr indent="0" lvl="0" marL="0" marR="0" rtl="0" algn="ctr">
              <a:lnSpc>
                <a:spcPct val="80000"/>
              </a:lnSpc>
              <a:spcBef>
                <a:spcPts val="0"/>
              </a:spcBef>
              <a:spcAft>
                <a:spcPts val="0"/>
              </a:spcAft>
              <a:buClr>
                <a:schemeClr val="accent1"/>
              </a:buClr>
              <a:buSzPct val="100000"/>
              <a:buFont typeface="Noto Sans Symbols"/>
              <a:buNone/>
            </a:pPr>
            <a:r>
              <a:rPr b="0" i="0" lang="en-US" sz="2700" u="none" cap="none" strike="noStrike">
                <a:solidFill>
                  <a:srgbClr val="898989"/>
                </a:solidFill>
                <a:latin typeface="Century Gothic"/>
                <a:ea typeface="Century Gothic"/>
                <a:cs typeface="Century Gothic"/>
                <a:sym typeface="Century Gothic"/>
              </a:rPr>
              <a:t>Margaret Otto, LSCSW</a:t>
            </a:r>
            <a:endParaRPr/>
          </a:p>
          <a:p>
            <a:pPr indent="0" lvl="0" marL="0" marR="0" rtl="0" algn="ctr">
              <a:lnSpc>
                <a:spcPct val="80000"/>
              </a:lnSpc>
              <a:spcBef>
                <a:spcPts val="1000"/>
              </a:spcBef>
              <a:spcAft>
                <a:spcPts val="0"/>
              </a:spcAft>
              <a:buClr>
                <a:schemeClr val="accent1"/>
              </a:buClr>
              <a:buSzPct val="100000"/>
              <a:buFont typeface="Noto Sans Symbols"/>
              <a:buNone/>
            </a:pPr>
            <a:r>
              <a:rPr b="0" i="0" lang="en-US" sz="2700" u="none" cap="none" strike="noStrike">
                <a:solidFill>
                  <a:srgbClr val="898989"/>
                </a:solidFill>
                <a:latin typeface="Century Gothic"/>
                <a:ea typeface="Century Gothic"/>
                <a:cs typeface="Century Gothic"/>
                <a:sym typeface="Century Gothic"/>
              </a:rPr>
              <a:t>Director</a:t>
            </a:r>
            <a:endParaRPr b="0" i="0" sz="2700" u="none" cap="none" strike="noStrike">
              <a:solidFill>
                <a:srgbClr val="898989"/>
              </a:solidFill>
              <a:latin typeface="Century Gothic"/>
              <a:ea typeface="Century Gothic"/>
              <a:cs typeface="Century Gothic"/>
              <a:sym typeface="Century Gothic"/>
            </a:endParaRPr>
          </a:p>
          <a:p>
            <a:pPr indent="0" lvl="0" marL="0" marR="0" rtl="0" algn="ctr">
              <a:lnSpc>
                <a:spcPct val="80000"/>
              </a:lnSpc>
              <a:spcBef>
                <a:spcPts val="1000"/>
              </a:spcBef>
              <a:spcAft>
                <a:spcPts val="0"/>
              </a:spcAft>
              <a:buClr>
                <a:schemeClr val="accent1"/>
              </a:buClr>
              <a:buSzPct val="100000"/>
              <a:buFont typeface="Noto Sans Symbols"/>
              <a:buNone/>
            </a:pPr>
            <a:r>
              <a:rPr lang="en-US" sz="2700">
                <a:solidFill>
                  <a:srgbClr val="898989"/>
                </a:solidFill>
              </a:rPr>
              <a:t>Senior Theoretical Consultant</a:t>
            </a:r>
            <a:endParaRPr sz="2700">
              <a:solidFill>
                <a:srgbClr val="898989"/>
              </a:solidFill>
            </a:endParaRPr>
          </a:p>
          <a:p>
            <a:pPr indent="0" lvl="0" marL="0" marR="0" rtl="0" algn="ctr">
              <a:lnSpc>
                <a:spcPct val="80000"/>
              </a:lnSpc>
              <a:spcBef>
                <a:spcPts val="1000"/>
              </a:spcBef>
              <a:spcAft>
                <a:spcPts val="0"/>
              </a:spcAft>
              <a:buClr>
                <a:schemeClr val="accent1"/>
              </a:buClr>
              <a:buSzPct val="100000"/>
              <a:buFont typeface="Noto Sans Symbols"/>
              <a:buNone/>
            </a:pPr>
            <a:r>
              <a:rPr b="0" i="0" lang="en-US" sz="2700" u="sng" cap="none" strike="noStrike">
                <a:solidFill>
                  <a:srgbClr val="898989"/>
                </a:solidFill>
                <a:latin typeface="Century Gothic"/>
                <a:ea typeface="Century Gothic"/>
                <a:cs typeface="Century Gothic"/>
                <a:sym typeface="Century Gothic"/>
                <a:hlinkClick r:id="rId3">
                  <a:extLst>
                    <a:ext uri="{A12FA001-AC4F-418D-AE19-62706E023703}">
                      <ahyp:hlinkClr val="tx"/>
                    </a:ext>
                  </a:extLst>
                </a:hlinkClick>
              </a:rPr>
              <a:t>motto@kcfamilysystems.org</a:t>
            </a:r>
            <a:endParaRPr b="0" i="0" sz="2700" u="none" cap="none" strike="noStrike">
              <a:solidFill>
                <a:srgbClr val="898989"/>
              </a:solidFill>
              <a:latin typeface="Century Gothic"/>
              <a:ea typeface="Century Gothic"/>
              <a:cs typeface="Century Gothic"/>
              <a:sym typeface="Century Gothic"/>
            </a:endParaRPr>
          </a:p>
          <a:p>
            <a:pPr indent="0" lvl="0" marL="0" marR="0" rtl="0" algn="ctr">
              <a:lnSpc>
                <a:spcPct val="80000"/>
              </a:lnSpc>
              <a:spcBef>
                <a:spcPts val="1000"/>
              </a:spcBef>
              <a:spcAft>
                <a:spcPts val="0"/>
              </a:spcAft>
              <a:buClr>
                <a:schemeClr val="accent1"/>
              </a:buClr>
              <a:buSzPct val="100000"/>
              <a:buFont typeface="Noto Sans Symbols"/>
              <a:buNone/>
            </a:pPr>
            <a:r>
              <a:rPr b="0" i="0" lang="en-US" sz="2700" u="none" cap="none" strike="noStrike">
                <a:solidFill>
                  <a:srgbClr val="FF0000"/>
                </a:solidFill>
                <a:latin typeface="Century Gothic"/>
                <a:ea typeface="Century Gothic"/>
                <a:cs typeface="Century Gothic"/>
                <a:sym typeface="Century Gothic"/>
              </a:rPr>
              <a:t>kcfamilysystems.org</a:t>
            </a:r>
            <a:endParaRPr/>
          </a:p>
          <a:p>
            <a:pPr indent="0" lvl="0" marL="0" marR="0" rtl="0" algn="ctr">
              <a:lnSpc>
                <a:spcPct val="80000"/>
              </a:lnSpc>
              <a:spcBef>
                <a:spcPts val="1000"/>
              </a:spcBef>
              <a:spcAft>
                <a:spcPts val="0"/>
              </a:spcAft>
              <a:buClr>
                <a:schemeClr val="accent1"/>
              </a:buClr>
              <a:buSzPct val="100000"/>
              <a:buFont typeface="Noto Sans Symbols"/>
              <a:buNone/>
            </a:pPr>
            <a:r>
              <a:rPr b="0" i="0" lang="en-US" sz="2700" u="none" cap="none" strike="noStrike">
                <a:solidFill>
                  <a:srgbClr val="FF0000"/>
                </a:solidFill>
                <a:latin typeface="Century Gothic"/>
                <a:ea typeface="Century Gothic"/>
                <a:cs typeface="Century Gothic"/>
                <a:sym typeface="Century Gothic"/>
              </a:rPr>
              <a:t>(816)</a:t>
            </a:r>
            <a:r>
              <a:rPr lang="en-US" sz="2700">
                <a:solidFill>
                  <a:srgbClr val="FF0000"/>
                </a:solidFill>
              </a:rPr>
              <a:t> 200-1638</a:t>
            </a:r>
            <a:endParaRPr/>
          </a:p>
        </p:txBody>
      </p:sp>
      <p:sp>
        <p:nvSpPr>
          <p:cNvPr id="152" name="Google Shape;152;p2"/>
          <p:cNvSpPr txBox="1"/>
          <p:nvPr/>
        </p:nvSpPr>
        <p:spPr>
          <a:xfrm>
            <a:off x="8077200" y="6356351"/>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98989"/>
              </a:buClr>
              <a:buSzPts val="1200"/>
              <a:buFont typeface="Arial"/>
              <a:buNone/>
            </a:pPr>
            <a:fld id="{00000000-1234-1234-1234-123412341234}" type="slidenum">
              <a:rPr b="0" i="0" lang="en-US"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pic>
        <p:nvPicPr>
          <p:cNvPr id="153" name="Google Shape;153;p2"/>
          <p:cNvPicPr preferRelativeResize="0"/>
          <p:nvPr/>
        </p:nvPicPr>
        <p:blipFill>
          <a:blip r:embed="rId4">
            <a:alphaModFix/>
          </a:blip>
          <a:stretch>
            <a:fillRect/>
          </a:stretch>
        </p:blipFill>
        <p:spPr>
          <a:xfrm>
            <a:off x="2245599" y="1885224"/>
            <a:ext cx="3331576" cy="1752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3"/>
          <p:cNvSpPr txBox="1"/>
          <p:nvPr>
            <p:ph type="title"/>
          </p:nvPr>
        </p:nvSpPr>
        <p:spPr>
          <a:xfrm>
            <a:off x="877633" y="88900"/>
            <a:ext cx="4401300" cy="2249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FAMILY AS ONE EMOTIONAL UNIT </a:t>
            </a:r>
            <a:endParaRPr/>
          </a:p>
        </p:txBody>
      </p:sp>
      <p:sp>
        <p:nvSpPr>
          <p:cNvPr id="289" name="Google Shape;289;p23"/>
          <p:cNvSpPr txBox="1"/>
          <p:nvPr>
            <p:ph idx="2" type="body"/>
          </p:nvPr>
        </p:nvSpPr>
        <p:spPr>
          <a:xfrm>
            <a:off x="6856442" y="2232625"/>
            <a:ext cx="4499100" cy="4034100"/>
          </a:xfrm>
          <a:prstGeom prst="rect">
            <a:avLst/>
          </a:prstGeom>
          <a:noFill/>
          <a:ln>
            <a:noFill/>
          </a:ln>
        </p:spPr>
        <p:txBody>
          <a:bodyPr anchorCtr="0" anchor="t" bIns="45700" lIns="91425" spcFirstLastPara="1" rIns="91425" wrap="square" tIns="45700">
            <a:normAutofit fontScale="92500" lnSpcReduction="20000"/>
          </a:bodyPr>
          <a:lstStyle/>
          <a:p>
            <a:pPr indent="-334327" lvl="0" marL="342900" rtl="0" algn="just">
              <a:spcBef>
                <a:spcPts val="0"/>
              </a:spcBef>
              <a:spcAft>
                <a:spcPts val="0"/>
              </a:spcAft>
              <a:buSzPct val="105882"/>
              <a:buChar char="●"/>
            </a:pPr>
            <a:r>
              <a:rPr lang="en-US"/>
              <a:t>The human family is an unit because it operates as a system….  The whole is greater than the sum of </a:t>
            </a:r>
            <a:r>
              <a:rPr lang="en-US"/>
              <a:t>its</a:t>
            </a:r>
            <a:r>
              <a:rPr lang="en-US"/>
              <a:t> part.  It’s “the fit of the pieces, not the presence of the pieces.” MB  </a:t>
            </a:r>
            <a:endParaRPr/>
          </a:p>
          <a:p>
            <a:pPr indent="-334327" lvl="0" marL="342900" rtl="0" algn="just">
              <a:spcBef>
                <a:spcPts val="1000"/>
              </a:spcBef>
              <a:spcAft>
                <a:spcPts val="0"/>
              </a:spcAft>
              <a:buSzPct val="105882"/>
              <a:buChar char="●"/>
            </a:pPr>
            <a:r>
              <a:rPr lang="en-US"/>
              <a:t>Humans care deeply for each other and are sensitive to each other’s expectations, attention, approval and distress.  This creates a natural emotional interdependency the strength of which varies with each family.   </a:t>
            </a:r>
            <a:endParaRPr/>
          </a:p>
          <a:p>
            <a:pPr indent="-334327" lvl="0" marL="342900" rtl="0" algn="just">
              <a:spcBef>
                <a:spcPts val="1000"/>
              </a:spcBef>
              <a:spcAft>
                <a:spcPts val="0"/>
              </a:spcAft>
              <a:buSzPct val="105882"/>
              <a:buChar char="●"/>
            </a:pPr>
            <a:r>
              <a:rPr lang="en-US"/>
              <a:t>The first person responds to another, who  responds to a third person, who responds to the first person, etc.  There is a pinging/ ricocheting off of each other that can develop a life of </a:t>
            </a:r>
            <a:r>
              <a:rPr lang="en-US"/>
              <a:t>its</a:t>
            </a:r>
            <a:r>
              <a:rPr lang="en-US"/>
              <a:t> own. This process can go  further than anyone intended.  </a:t>
            </a:r>
            <a:endParaRPr/>
          </a:p>
        </p:txBody>
      </p:sp>
      <p:sp>
        <p:nvSpPr>
          <p:cNvPr id="290" name="Google Shape;290;p23"/>
          <p:cNvSpPr txBox="1"/>
          <p:nvPr/>
        </p:nvSpPr>
        <p:spPr>
          <a:xfrm>
            <a:off x="370550" y="2208025"/>
            <a:ext cx="5284200" cy="3753900"/>
          </a:xfrm>
          <a:prstGeom prst="rect">
            <a:avLst/>
          </a:prstGeom>
          <a:noFill/>
          <a:ln>
            <a:noFill/>
          </a:ln>
        </p:spPr>
        <p:txBody>
          <a:bodyPr anchorCtr="0" anchor="t" bIns="91425" lIns="91425" spcFirstLastPara="1" rIns="91425" wrap="square" tIns="91425">
            <a:spAutoFit/>
          </a:bodyPr>
          <a:lstStyle/>
          <a:p>
            <a:pPr indent="-342900" lvl="0" marL="342900" rtl="0" algn="l">
              <a:lnSpc>
                <a:spcPct val="115000"/>
              </a:lnSpc>
              <a:spcBef>
                <a:spcPts val="1000"/>
              </a:spcBef>
              <a:spcAft>
                <a:spcPts val="0"/>
              </a:spcAft>
              <a:buClr>
                <a:schemeClr val="accent1"/>
              </a:buClr>
              <a:buSzPts val="1800"/>
              <a:buFont typeface="Lato"/>
              <a:buChar char="●"/>
            </a:pPr>
            <a:r>
              <a:rPr lang="en-US" sz="1700">
                <a:solidFill>
                  <a:schemeClr val="accent1"/>
                </a:solidFill>
                <a:latin typeface="Lato"/>
                <a:ea typeface="Lato"/>
                <a:cs typeface="Lato"/>
                <a:sym typeface="Lato"/>
              </a:rPr>
              <a:t>Families “feel for the other”, the other can also give them a “headache.”</a:t>
            </a:r>
            <a:endParaRPr sz="1700">
              <a:solidFill>
                <a:schemeClr val="accent1"/>
              </a:solidFill>
              <a:latin typeface="Lato"/>
              <a:ea typeface="Lato"/>
              <a:cs typeface="Lato"/>
              <a:sym typeface="Lato"/>
            </a:endParaRPr>
          </a:p>
          <a:p>
            <a:pPr indent="-342900" lvl="0" marL="342900" rtl="0" algn="l">
              <a:lnSpc>
                <a:spcPct val="115000"/>
              </a:lnSpc>
              <a:spcBef>
                <a:spcPts val="1000"/>
              </a:spcBef>
              <a:spcAft>
                <a:spcPts val="0"/>
              </a:spcAft>
              <a:buClr>
                <a:schemeClr val="accent1"/>
              </a:buClr>
              <a:buSzPts val="1800"/>
              <a:buFont typeface="Lato"/>
              <a:buChar char="●"/>
            </a:pPr>
            <a:r>
              <a:rPr lang="en-US" sz="1700">
                <a:solidFill>
                  <a:schemeClr val="accent1"/>
                </a:solidFill>
                <a:latin typeface="Lato"/>
                <a:ea typeface="Lato"/>
                <a:cs typeface="Lato"/>
                <a:sym typeface="Lato"/>
              </a:rPr>
              <a:t>Mutually affecting each other, shift in one creates a movement in the other</a:t>
            </a:r>
            <a:endParaRPr sz="1700">
              <a:solidFill>
                <a:schemeClr val="accent1"/>
              </a:solidFill>
              <a:latin typeface="Lato"/>
              <a:ea typeface="Lato"/>
              <a:cs typeface="Lato"/>
              <a:sym typeface="Lato"/>
            </a:endParaRPr>
          </a:p>
          <a:p>
            <a:pPr indent="-342900" lvl="0" marL="342900" rtl="0" algn="l">
              <a:lnSpc>
                <a:spcPct val="115000"/>
              </a:lnSpc>
              <a:spcBef>
                <a:spcPts val="1000"/>
              </a:spcBef>
              <a:spcAft>
                <a:spcPts val="0"/>
              </a:spcAft>
              <a:buClr>
                <a:schemeClr val="accent1"/>
              </a:buClr>
              <a:buSzPts val="1800"/>
              <a:buFont typeface="Lato"/>
              <a:buChar char="●"/>
            </a:pPr>
            <a:r>
              <a:rPr lang="en-US" sz="1700">
                <a:solidFill>
                  <a:schemeClr val="accent1"/>
                </a:solidFill>
                <a:latin typeface="Lato"/>
                <a:ea typeface="Lato"/>
                <a:cs typeface="Lato"/>
                <a:sym typeface="Lato"/>
              </a:rPr>
              <a:t>Hypersensitivities to the other, reaction to the action; attack defend; move counter attack… sometimes in a productive way, other times not so much. </a:t>
            </a:r>
            <a:endParaRPr sz="1700">
              <a:solidFill>
                <a:schemeClr val="accent1"/>
              </a:solidFill>
              <a:latin typeface="Lato"/>
              <a:ea typeface="Lato"/>
              <a:cs typeface="Lato"/>
              <a:sym typeface="Lato"/>
            </a:endParaRPr>
          </a:p>
          <a:p>
            <a:pPr indent="-342900" lvl="0" marL="342900" rtl="0" algn="l">
              <a:lnSpc>
                <a:spcPct val="115000"/>
              </a:lnSpc>
              <a:spcBef>
                <a:spcPts val="1000"/>
              </a:spcBef>
              <a:spcAft>
                <a:spcPts val="0"/>
              </a:spcAft>
              <a:buClr>
                <a:schemeClr val="accent1"/>
              </a:buClr>
              <a:buSzPts val="1800"/>
              <a:buFont typeface="Lato"/>
              <a:buChar char="●"/>
            </a:pPr>
            <a:r>
              <a:rPr lang="en-US" sz="1700">
                <a:solidFill>
                  <a:schemeClr val="accent1"/>
                </a:solidFill>
                <a:latin typeface="Lato"/>
                <a:ea typeface="Lato"/>
                <a:cs typeface="Lato"/>
                <a:sym typeface="Lato"/>
              </a:rPr>
              <a:t>Reciprocity is within a  group  and between groups</a:t>
            </a:r>
            <a:endParaRPr sz="1700">
              <a:solidFill>
                <a:schemeClr val="accent1"/>
              </a:solidFill>
              <a:latin typeface="Lato"/>
              <a:ea typeface="Lato"/>
              <a:cs typeface="Lato"/>
              <a:sym typeface="Lato"/>
            </a:endParaRPr>
          </a:p>
          <a:p>
            <a:pPr indent="-342900" lvl="0" marL="342900" rtl="0" algn="l">
              <a:lnSpc>
                <a:spcPct val="115000"/>
              </a:lnSpc>
              <a:spcBef>
                <a:spcPts val="1000"/>
              </a:spcBef>
              <a:spcAft>
                <a:spcPts val="0"/>
              </a:spcAft>
              <a:buClr>
                <a:schemeClr val="accent1"/>
              </a:buClr>
              <a:buSzPts val="1800"/>
              <a:buFont typeface="Lato"/>
              <a:buChar char="●"/>
            </a:pPr>
            <a:r>
              <a:rPr lang="en-US" sz="1700">
                <a:solidFill>
                  <a:schemeClr val="accent1"/>
                </a:solidFill>
                <a:latin typeface="Lato"/>
                <a:ea typeface="Lato"/>
                <a:cs typeface="Lato"/>
                <a:sym typeface="Lato"/>
              </a:rPr>
              <a:t>Levels of responsiveness varies among family units</a:t>
            </a:r>
            <a:endParaRPr/>
          </a:p>
        </p:txBody>
      </p:sp>
      <p:sp>
        <p:nvSpPr>
          <p:cNvPr id="291" name="Google Shape;291;p23"/>
          <p:cNvSpPr/>
          <p:nvPr/>
        </p:nvSpPr>
        <p:spPr>
          <a:xfrm>
            <a:off x="163425" y="6191425"/>
            <a:ext cx="528900" cy="560700"/>
          </a:xfrm>
          <a:prstGeom prst="su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970350" y="425700"/>
            <a:ext cx="10251300" cy="1659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5000"/>
              <a:buFont typeface="Century Gothic"/>
              <a:buNone/>
            </a:pPr>
            <a:r>
              <a:rPr lang="en-US" sz="3555"/>
              <a:t>WHAT IS BOWEN FAMILY SYSTEM THEORY?</a:t>
            </a:r>
            <a:endParaRPr sz="2130"/>
          </a:p>
        </p:txBody>
      </p:sp>
      <p:sp>
        <p:nvSpPr>
          <p:cNvPr id="297" name="Google Shape;297;p16"/>
          <p:cNvSpPr txBox="1"/>
          <p:nvPr>
            <p:ph idx="1" type="body"/>
          </p:nvPr>
        </p:nvSpPr>
        <p:spPr>
          <a:xfrm>
            <a:off x="855650" y="978442"/>
            <a:ext cx="10251300" cy="2107200"/>
          </a:xfrm>
          <a:prstGeom prst="rect">
            <a:avLst/>
          </a:prstGeom>
          <a:noFill/>
          <a:ln>
            <a:noFill/>
          </a:ln>
        </p:spPr>
        <p:txBody>
          <a:bodyPr anchorCtr="0" anchor="t" bIns="45700" lIns="91425" spcFirstLastPara="1" rIns="91425" wrap="square" tIns="45700">
            <a:normAutofit fontScale="92500" lnSpcReduction="20000"/>
          </a:bodyPr>
          <a:lstStyle/>
          <a:p>
            <a:pPr indent="-228600" lvl="0" marL="342900" rtl="0" algn="l">
              <a:spcBef>
                <a:spcPts val="0"/>
              </a:spcBef>
              <a:spcAft>
                <a:spcPts val="0"/>
              </a:spcAft>
              <a:buSzPct val="105882"/>
              <a:buNone/>
            </a:pPr>
            <a:r>
              <a:t/>
            </a:r>
            <a:endParaRPr/>
          </a:p>
          <a:p>
            <a:pPr indent="-334327" lvl="0" marL="342900" rtl="0" algn="l">
              <a:spcBef>
                <a:spcPts val="1000"/>
              </a:spcBef>
              <a:spcAft>
                <a:spcPts val="0"/>
              </a:spcAft>
              <a:buSzPct val="105882"/>
              <a:buChar char="●"/>
            </a:pPr>
            <a:r>
              <a:rPr lang="en-US"/>
              <a:t>“ a theory of human behavior that views the family as an</a:t>
            </a:r>
            <a:r>
              <a:rPr lang="en-US" sz="1700">
                <a:latin typeface="Arial"/>
                <a:ea typeface="Arial"/>
                <a:cs typeface="Arial"/>
                <a:sym typeface="Arial"/>
              </a:rPr>
              <a:t> EMOTIONAL UNIT</a:t>
            </a:r>
            <a:r>
              <a:rPr lang="en-US"/>
              <a:t> and uses </a:t>
            </a:r>
            <a:r>
              <a:rPr b="1" lang="en-US">
                <a:latin typeface="Arial"/>
                <a:ea typeface="Arial"/>
                <a:cs typeface="Arial"/>
                <a:sym typeface="Arial"/>
              </a:rPr>
              <a:t>systems thinking</a:t>
            </a:r>
            <a:r>
              <a:rPr b="1" lang="en-US"/>
              <a:t> </a:t>
            </a:r>
            <a:r>
              <a:rPr lang="en-US"/>
              <a:t>to describe the complex interactions in the unit.” Michael Kerr, MD</a:t>
            </a:r>
            <a:endParaRPr/>
          </a:p>
          <a:p>
            <a:pPr indent="-334327" lvl="0" marL="342900" rtl="0" algn="l">
              <a:spcBef>
                <a:spcPts val="1000"/>
              </a:spcBef>
              <a:spcAft>
                <a:spcPts val="0"/>
              </a:spcAft>
              <a:buSzPct val="105882"/>
              <a:buChar char="●"/>
            </a:pPr>
            <a:r>
              <a:rPr lang="en-US"/>
              <a:t>This  is a natural systems theory.   It is not based on the conceptualizations of the brain, like math for example.  It is based on  observations that lead to a scientific theory about human behavior. </a:t>
            </a:r>
            <a:endParaRPr/>
          </a:p>
          <a:p>
            <a:pPr indent="-334327" lvl="0" marL="342900" rtl="0" algn="l">
              <a:spcBef>
                <a:spcPts val="1000"/>
              </a:spcBef>
              <a:spcAft>
                <a:spcPts val="0"/>
              </a:spcAft>
              <a:buSzPct val="105882"/>
              <a:buChar char="●"/>
            </a:pPr>
            <a:r>
              <a:rPr lang="en-US"/>
              <a:t> </a:t>
            </a:r>
            <a:r>
              <a:rPr lang="en-US"/>
              <a:t>Fusion makes it a unit; emotional atmosphere of it can  regulate the  individual.  Of course, the individuals contribute  to the atmosphere. oneness</a:t>
            </a:r>
            <a:endParaRPr/>
          </a:p>
        </p:txBody>
      </p:sp>
      <p:sp>
        <p:nvSpPr>
          <p:cNvPr id="298" name="Google Shape;298;p16"/>
          <p:cNvSpPr txBox="1"/>
          <p:nvPr/>
        </p:nvSpPr>
        <p:spPr>
          <a:xfrm>
            <a:off x="970350" y="3245375"/>
            <a:ext cx="10437000" cy="221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700">
                <a:solidFill>
                  <a:schemeClr val="dk2"/>
                </a:solidFill>
                <a:latin typeface="Raleway"/>
                <a:ea typeface="Raleway"/>
                <a:cs typeface="Raleway"/>
                <a:sym typeface="Raleway"/>
              </a:rPr>
              <a:t>Science of Human Behavior</a:t>
            </a:r>
            <a:endParaRPr b="1" sz="3700">
              <a:solidFill>
                <a:schemeClr val="dk2"/>
              </a:solidFill>
              <a:latin typeface="Raleway"/>
              <a:ea typeface="Raleway"/>
              <a:cs typeface="Raleway"/>
              <a:sym typeface="Raleway"/>
            </a:endParaRPr>
          </a:p>
          <a:p>
            <a:pPr indent="-342900" lvl="0" marL="342900" rtl="0" algn="l">
              <a:lnSpc>
                <a:spcPct val="115000"/>
              </a:lnSpc>
              <a:spcBef>
                <a:spcPts val="1000"/>
              </a:spcBef>
              <a:spcAft>
                <a:spcPts val="0"/>
              </a:spcAft>
              <a:buClr>
                <a:schemeClr val="dk2"/>
              </a:buClr>
              <a:buSzPts val="1800"/>
              <a:buFont typeface="Lato"/>
              <a:buChar char="●"/>
            </a:pPr>
            <a:r>
              <a:rPr lang="en-US" sz="1700">
                <a:solidFill>
                  <a:schemeClr val="dk2"/>
                </a:solidFill>
                <a:latin typeface="Lato"/>
                <a:ea typeface="Lato"/>
                <a:cs typeface="Lato"/>
                <a:sym typeface="Lato"/>
              </a:rPr>
              <a:t>Concepts that can be tested and developed through the observations of nature and the progress of concepts</a:t>
            </a:r>
            <a:endParaRPr sz="1700">
              <a:solidFill>
                <a:schemeClr val="dk2"/>
              </a:solidFill>
              <a:latin typeface="Lato"/>
              <a:ea typeface="Lato"/>
              <a:cs typeface="Lato"/>
              <a:sym typeface="Lato"/>
            </a:endParaRPr>
          </a:p>
          <a:p>
            <a:pPr indent="-342900" lvl="0" marL="342900" rtl="0" algn="l">
              <a:lnSpc>
                <a:spcPct val="115000"/>
              </a:lnSpc>
              <a:spcBef>
                <a:spcPts val="1000"/>
              </a:spcBef>
              <a:spcAft>
                <a:spcPts val="0"/>
              </a:spcAft>
              <a:buClr>
                <a:schemeClr val="dk2"/>
              </a:buClr>
              <a:buSzPts val="1800"/>
              <a:buFont typeface="Lato"/>
              <a:buChar char="●"/>
            </a:pPr>
            <a:r>
              <a:rPr lang="en-US" sz="1700">
                <a:solidFill>
                  <a:schemeClr val="dk2"/>
                </a:solidFill>
                <a:latin typeface="Lato"/>
                <a:ea typeface="Lato"/>
                <a:cs typeface="Lato"/>
                <a:sym typeface="Lato"/>
              </a:rPr>
              <a:t>Ideas testable, contrasted to other concepts and information from relevant fields gathered and incorporated</a:t>
            </a:r>
            <a:endParaRPr>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9"/>
          <p:cNvSpPr txBox="1"/>
          <p:nvPr>
            <p:ph type="title"/>
          </p:nvPr>
        </p:nvSpPr>
        <p:spPr>
          <a:xfrm>
            <a:off x="2042400" y="624100"/>
            <a:ext cx="9912300" cy="12810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90000"/>
              <a:buFont typeface="Century Gothic"/>
              <a:buNone/>
            </a:pPr>
            <a:r>
              <a:rPr lang="en-US" sz="4000"/>
              <a:t>WHAT IS BOWEN FAMILY SYSTEM THEORY?</a:t>
            </a:r>
            <a:endParaRPr sz="4000"/>
          </a:p>
          <a:p>
            <a:pPr indent="0" lvl="0" marL="0" rtl="0" algn="l">
              <a:spcBef>
                <a:spcPts val="0"/>
              </a:spcBef>
              <a:spcAft>
                <a:spcPts val="0"/>
              </a:spcAft>
              <a:buClr>
                <a:srgbClr val="262626"/>
              </a:buClr>
              <a:buSzPct val="90000"/>
              <a:buFont typeface="Century Gothic"/>
              <a:buNone/>
            </a:pPr>
            <a:r>
              <a:t/>
            </a:r>
            <a:endParaRPr sz="4000"/>
          </a:p>
          <a:p>
            <a:pPr indent="0" lvl="0" marL="0" rtl="0" algn="l">
              <a:spcBef>
                <a:spcPts val="0"/>
              </a:spcBef>
              <a:spcAft>
                <a:spcPts val="0"/>
              </a:spcAft>
              <a:buClr>
                <a:srgbClr val="262626"/>
              </a:buClr>
              <a:buSzPct val="133333"/>
              <a:buFont typeface="Century Gothic"/>
              <a:buNone/>
            </a:pPr>
            <a:r>
              <a:rPr lang="en-US" sz="2700"/>
              <a:t>T</a:t>
            </a:r>
            <a:r>
              <a:rPr lang="en-US" sz="2700"/>
              <a:t>he theory has been expanded and developed since </a:t>
            </a:r>
            <a:r>
              <a:rPr lang="en-US" sz="2700"/>
              <a:t>its</a:t>
            </a:r>
            <a:r>
              <a:rPr lang="en-US" sz="2700"/>
              <a:t> inception. </a:t>
            </a:r>
            <a:endParaRPr sz="2700"/>
          </a:p>
        </p:txBody>
      </p:sp>
      <p:sp>
        <p:nvSpPr>
          <p:cNvPr id="305" name="Google Shape;305;p19"/>
          <p:cNvSpPr txBox="1"/>
          <p:nvPr>
            <p:ph idx="1" type="body"/>
          </p:nvPr>
        </p:nvSpPr>
        <p:spPr>
          <a:xfrm>
            <a:off x="1167000" y="3292500"/>
            <a:ext cx="10712700" cy="32439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t>Examples of areas of application:  clergy, business,  family business,  all levels of social work,  medicine,  psychology. National and international  sites and conferences. </a:t>
            </a:r>
            <a:endParaRPr/>
          </a:p>
          <a:p>
            <a:pPr indent="-342900" lvl="0" marL="342900" rtl="0" algn="l">
              <a:spcBef>
                <a:spcPts val="1000"/>
              </a:spcBef>
              <a:spcAft>
                <a:spcPts val="0"/>
              </a:spcAft>
              <a:buSzPts val="2400"/>
              <a:buChar char="●"/>
            </a:pPr>
            <a:r>
              <a:rPr lang="en-US" sz="2400"/>
              <a:t> Utilized also in the  ED, EAP,  nursing home, home heath,international relations,business, private practice  and teaching family residents etc.  etc.</a:t>
            </a:r>
            <a:endParaRPr/>
          </a:p>
          <a:p>
            <a:pPr indent="-342900" lvl="0" marL="342900" rtl="0" algn="l">
              <a:spcBef>
                <a:spcPts val="1000"/>
              </a:spcBef>
              <a:spcAft>
                <a:spcPts val="0"/>
              </a:spcAft>
              <a:buSzPts val="2400"/>
              <a:buChar char="●"/>
            </a:pPr>
            <a:r>
              <a:rPr lang="en-US" sz="2400"/>
              <a:t>Relationship </a:t>
            </a:r>
            <a:r>
              <a:rPr i="1" lang="en-US" sz="2400"/>
              <a:t>disruption</a:t>
            </a:r>
            <a:r>
              <a:rPr lang="en-US" sz="2400"/>
              <a:t> a variable  in  symptom development. This is often a major factor that goes unseen.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0"/>
          <p:cNvSpPr txBox="1"/>
          <p:nvPr>
            <p:ph type="ctrTitle"/>
          </p:nvPr>
        </p:nvSpPr>
        <p:spPr>
          <a:xfrm>
            <a:off x="2819100" y="725700"/>
            <a:ext cx="6339600" cy="849600"/>
          </a:xfrm>
          <a:prstGeom prst="rect">
            <a:avLst/>
          </a:prstGeom>
          <a:noFill/>
          <a:ln>
            <a:noFill/>
          </a:ln>
        </p:spPr>
        <p:txBody>
          <a:bodyPr anchorCtr="0" anchor="b" bIns="45700" lIns="91425" spcFirstLastPara="1" rIns="91425" wrap="square" tIns="45700">
            <a:noAutofit/>
          </a:bodyPr>
          <a:lstStyle/>
          <a:p>
            <a:pPr indent="0" lvl="0" marL="342900" rtl="0" algn="l">
              <a:spcBef>
                <a:spcPts val="0"/>
              </a:spcBef>
              <a:spcAft>
                <a:spcPts val="0"/>
              </a:spcAft>
              <a:buNone/>
            </a:pPr>
            <a:r>
              <a:rPr b="1" lang="en-US" sz="2700">
                <a:solidFill>
                  <a:srgbClr val="3F3F3F"/>
                </a:solidFill>
              </a:rPr>
              <a:t>FAMILY AS ONE EMOTIONAL UNIT</a:t>
            </a:r>
            <a:endParaRPr b="1" sz="2700">
              <a:solidFill>
                <a:srgbClr val="3F3F3F"/>
              </a:solidFill>
            </a:endParaRPr>
          </a:p>
          <a:p>
            <a:pPr indent="0" lvl="0" marL="342900" rtl="0" algn="l">
              <a:spcBef>
                <a:spcPts val="0"/>
              </a:spcBef>
              <a:spcAft>
                <a:spcPts val="0"/>
              </a:spcAft>
              <a:buNone/>
            </a:pPr>
            <a:r>
              <a:rPr lang="en-US" sz="2700">
                <a:solidFill>
                  <a:srgbClr val="3F3F3F"/>
                </a:solidFill>
              </a:rPr>
              <a:t>Bowen Family Systems Theory </a:t>
            </a:r>
            <a:endParaRPr sz="2700">
              <a:solidFill>
                <a:srgbClr val="3F3F3F"/>
              </a:solidFill>
            </a:endParaRPr>
          </a:p>
        </p:txBody>
      </p:sp>
      <p:sp>
        <p:nvSpPr>
          <p:cNvPr id="312" name="Google Shape;312;p20"/>
          <p:cNvSpPr txBox="1"/>
          <p:nvPr>
            <p:ph idx="1" type="subTitle"/>
          </p:nvPr>
        </p:nvSpPr>
        <p:spPr>
          <a:xfrm>
            <a:off x="370975" y="5001525"/>
            <a:ext cx="5565000" cy="11550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50000"/>
              </a:lnSpc>
              <a:spcBef>
                <a:spcPts val="633"/>
              </a:spcBef>
              <a:spcAft>
                <a:spcPts val="0"/>
              </a:spcAft>
              <a:buClr>
                <a:schemeClr val="accent1"/>
              </a:buClr>
              <a:buSzPct val="46669"/>
              <a:buFont typeface="Noto Sans Symbols"/>
              <a:buNone/>
            </a:pPr>
            <a:r>
              <a:rPr lang="en-US" sz="8142">
                <a:solidFill>
                  <a:srgbClr val="595959"/>
                </a:solidFill>
              </a:rPr>
              <a:t>Discovered that the </a:t>
            </a:r>
            <a:r>
              <a:rPr lang="en-US" sz="8142">
                <a:solidFill>
                  <a:srgbClr val="595959"/>
                </a:solidFill>
              </a:rPr>
              <a:t>human family is an emotional unit or system</a:t>
            </a:r>
            <a:r>
              <a:rPr lang="en-US" sz="6442"/>
              <a:t>. </a:t>
            </a:r>
            <a:r>
              <a:rPr i="0" lang="en-US" sz="8142" u="none" cap="none" strike="noStrike">
                <a:solidFill>
                  <a:srgbClr val="595959"/>
                </a:solidFill>
              </a:rPr>
              <a:t> Murray Bowen, M.D. (1913-1990)</a:t>
            </a:r>
            <a:endParaRPr i="0" sz="8142" u="none" cap="none" strike="noStrike">
              <a:solidFill>
                <a:srgbClr val="595959"/>
              </a:solidFill>
            </a:endParaRPr>
          </a:p>
          <a:p>
            <a:pPr indent="0" lvl="0" marL="0" marR="0" rtl="0" algn="l">
              <a:lnSpc>
                <a:spcPct val="60000"/>
              </a:lnSpc>
              <a:spcBef>
                <a:spcPts val="0"/>
              </a:spcBef>
              <a:spcAft>
                <a:spcPts val="0"/>
              </a:spcAft>
              <a:buClr>
                <a:schemeClr val="accent1"/>
              </a:buClr>
              <a:buSzPct val="200000"/>
              <a:buFont typeface="Noto Sans Symbols"/>
              <a:buNone/>
            </a:pPr>
            <a:r>
              <a:t/>
            </a:r>
            <a:endParaRPr sz="1900">
              <a:solidFill>
                <a:srgbClr val="595959"/>
              </a:solidFill>
            </a:endParaRPr>
          </a:p>
          <a:p>
            <a:pPr indent="0" lvl="0" marL="0" marR="0" rtl="0" algn="l">
              <a:lnSpc>
                <a:spcPct val="60000"/>
              </a:lnSpc>
              <a:spcBef>
                <a:spcPts val="0"/>
              </a:spcBef>
              <a:spcAft>
                <a:spcPts val="0"/>
              </a:spcAft>
              <a:buClr>
                <a:schemeClr val="accent1"/>
              </a:buClr>
              <a:buSzPct val="200000"/>
              <a:buFont typeface="Noto Sans Symbols"/>
              <a:buNone/>
            </a:pPr>
            <a:r>
              <a:t/>
            </a:r>
            <a:endParaRPr sz="1900">
              <a:solidFill>
                <a:srgbClr val="595959"/>
              </a:solidFill>
            </a:endParaRPr>
          </a:p>
          <a:p>
            <a:pPr indent="0" lvl="0" marL="0" marR="0" rtl="0" algn="l">
              <a:lnSpc>
                <a:spcPct val="60000"/>
              </a:lnSpc>
              <a:spcBef>
                <a:spcPts val="0"/>
              </a:spcBef>
              <a:spcAft>
                <a:spcPts val="0"/>
              </a:spcAft>
              <a:buClr>
                <a:schemeClr val="accent1"/>
              </a:buClr>
              <a:buSzPct val="200000"/>
              <a:buFont typeface="Noto Sans Symbols"/>
              <a:buNone/>
            </a:pPr>
            <a:r>
              <a:t/>
            </a:r>
            <a:endParaRPr sz="1900">
              <a:solidFill>
                <a:srgbClr val="595959"/>
              </a:solidFill>
            </a:endParaRPr>
          </a:p>
          <a:p>
            <a:pPr indent="0" lvl="0" marL="0" marR="0" rtl="0" algn="l">
              <a:lnSpc>
                <a:spcPct val="60000"/>
              </a:lnSpc>
              <a:spcBef>
                <a:spcPts val="633"/>
              </a:spcBef>
              <a:spcAft>
                <a:spcPts val="0"/>
              </a:spcAft>
              <a:buClr>
                <a:schemeClr val="accent1"/>
              </a:buClr>
              <a:buSzPts val="950"/>
              <a:buFont typeface="Noto Sans Symbols"/>
              <a:buNone/>
            </a:pPr>
            <a:r>
              <a:t/>
            </a:r>
            <a:endParaRPr sz="200"/>
          </a:p>
        </p:txBody>
      </p:sp>
      <p:pic>
        <p:nvPicPr>
          <p:cNvPr descr="drbowen1" id="313" name="Google Shape;313;p20"/>
          <p:cNvPicPr preferRelativeResize="0"/>
          <p:nvPr/>
        </p:nvPicPr>
        <p:blipFill rotWithShape="1">
          <a:blip r:embed="rId3">
            <a:alphaModFix/>
          </a:blip>
          <a:srcRect b="0" l="0" r="0" t="0"/>
          <a:stretch/>
        </p:blipFill>
        <p:spPr>
          <a:xfrm>
            <a:off x="1336525" y="1856475"/>
            <a:ext cx="2654300" cy="3145050"/>
          </a:xfrm>
          <a:prstGeom prst="rect">
            <a:avLst/>
          </a:prstGeom>
          <a:noFill/>
          <a:ln>
            <a:noFill/>
          </a:ln>
        </p:spPr>
      </p:pic>
      <p:pic>
        <p:nvPicPr>
          <p:cNvPr id="314" name="Google Shape;314;p20"/>
          <p:cNvPicPr preferRelativeResize="0"/>
          <p:nvPr/>
        </p:nvPicPr>
        <p:blipFill>
          <a:blip r:embed="rId4">
            <a:alphaModFix/>
          </a:blip>
          <a:stretch>
            <a:fillRect/>
          </a:stretch>
        </p:blipFill>
        <p:spPr>
          <a:xfrm>
            <a:off x="7074350" y="1783525"/>
            <a:ext cx="3410749" cy="3027724"/>
          </a:xfrm>
          <a:prstGeom prst="rect">
            <a:avLst/>
          </a:prstGeom>
          <a:noFill/>
          <a:ln>
            <a:noFill/>
          </a:ln>
        </p:spPr>
      </p:pic>
      <p:sp>
        <p:nvSpPr>
          <p:cNvPr id="315" name="Google Shape;315;p20"/>
          <p:cNvSpPr txBox="1"/>
          <p:nvPr/>
        </p:nvSpPr>
        <p:spPr>
          <a:xfrm>
            <a:off x="6836775" y="4928325"/>
            <a:ext cx="47055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633"/>
              </a:spcBef>
              <a:spcAft>
                <a:spcPts val="0"/>
              </a:spcAft>
              <a:buNone/>
            </a:pPr>
            <a:r>
              <a:rPr lang="en-US" sz="2700">
                <a:solidFill>
                  <a:schemeClr val="accent1"/>
                </a:solidFill>
                <a:latin typeface="Lato"/>
                <a:ea typeface="Lato"/>
                <a:cs typeface="Lato"/>
                <a:sym typeface="Lato"/>
              </a:rPr>
              <a:t>Michael Kerr, M.D.  (1940- ) expanded upon theory</a:t>
            </a:r>
            <a:endParaRPr sz="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2"/>
          <p:cNvSpPr txBox="1"/>
          <p:nvPr>
            <p:ph type="title"/>
          </p:nvPr>
        </p:nvSpPr>
        <p:spPr>
          <a:xfrm>
            <a:off x="2592925" y="51175"/>
            <a:ext cx="9286800" cy="9105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73137"/>
              <a:buFont typeface="Century Gothic"/>
              <a:buNone/>
            </a:pPr>
            <a:r>
              <a:rPr lang="en-US" sz="4922">
                <a:solidFill>
                  <a:srgbClr val="3F3F3F"/>
                </a:solidFill>
              </a:rPr>
              <a:t>FAMILY ONENESS</a:t>
            </a:r>
            <a:br>
              <a:rPr lang="en-US"/>
            </a:br>
            <a:endParaRPr/>
          </a:p>
        </p:txBody>
      </p:sp>
      <p:sp>
        <p:nvSpPr>
          <p:cNvPr id="322" name="Google Shape;322;p22"/>
          <p:cNvSpPr txBox="1"/>
          <p:nvPr>
            <p:ph idx="1" type="body"/>
          </p:nvPr>
        </p:nvSpPr>
        <p:spPr>
          <a:xfrm>
            <a:off x="1929975" y="609550"/>
            <a:ext cx="10155900" cy="1751400"/>
          </a:xfrm>
          <a:prstGeom prst="rect">
            <a:avLst/>
          </a:prstGeom>
          <a:noFill/>
          <a:ln>
            <a:noFill/>
          </a:ln>
        </p:spPr>
        <p:txBody>
          <a:bodyPr anchorCtr="0" anchor="t" bIns="45700" lIns="91425" spcFirstLastPara="1" rIns="91425" wrap="square" tIns="45700">
            <a:normAutofit fontScale="70000"/>
          </a:bodyPr>
          <a:lstStyle/>
          <a:p>
            <a:pPr indent="0" lvl="0" marL="342900" rtl="0" algn="l">
              <a:spcBef>
                <a:spcPts val="0"/>
              </a:spcBef>
              <a:spcAft>
                <a:spcPts val="0"/>
              </a:spcAft>
              <a:buNone/>
            </a:pPr>
            <a:r>
              <a:t/>
            </a:r>
            <a:endParaRPr sz="2681"/>
          </a:p>
          <a:p>
            <a:pPr indent="0" lvl="0" marL="342900" rtl="0" algn="l">
              <a:spcBef>
                <a:spcPts val="0"/>
              </a:spcBef>
              <a:spcAft>
                <a:spcPts val="0"/>
              </a:spcAft>
              <a:buNone/>
            </a:pPr>
            <a:r>
              <a:rPr lang="en-US" sz="2681"/>
              <a:t>The human family is one  </a:t>
            </a:r>
            <a:r>
              <a:rPr i="1" lang="en-US" sz="2681" u="sng"/>
              <a:t>emotional unit</a:t>
            </a:r>
            <a:r>
              <a:rPr i="1" lang="en-US" sz="2681"/>
              <a:t> </a:t>
            </a:r>
            <a:r>
              <a:rPr lang="en-US" sz="2681"/>
              <a:t>or system ( vs. just the individual.  or a collection of individuals.) Composed of fused  reciprocal relationships Other human relationships were emotional systems too. (school systems,  legal systems, biological systems) </a:t>
            </a:r>
            <a:endParaRPr sz="2681"/>
          </a:p>
          <a:p>
            <a:pPr indent="0" lvl="0" marL="0" rtl="0" algn="l">
              <a:spcBef>
                <a:spcPts val="1000"/>
              </a:spcBef>
              <a:spcAft>
                <a:spcPts val="0"/>
              </a:spcAft>
              <a:buNone/>
            </a:pPr>
            <a:r>
              <a:t/>
            </a:r>
            <a:endParaRPr/>
          </a:p>
        </p:txBody>
      </p:sp>
      <p:grpSp>
        <p:nvGrpSpPr>
          <p:cNvPr id="323" name="Google Shape;323;p22"/>
          <p:cNvGrpSpPr/>
          <p:nvPr/>
        </p:nvGrpSpPr>
        <p:grpSpPr>
          <a:xfrm>
            <a:off x="4193150" y="3456998"/>
            <a:ext cx="7998852" cy="3532175"/>
            <a:chOff x="-1" y="-4325737"/>
            <a:chExt cx="4443313" cy="10851536"/>
          </a:xfrm>
        </p:grpSpPr>
        <p:sp>
          <p:nvSpPr>
            <p:cNvPr id="324" name="Google Shape;324;p22"/>
            <p:cNvSpPr/>
            <p:nvPr/>
          </p:nvSpPr>
          <p:spPr>
            <a:xfrm>
              <a:off x="-1" y="0"/>
              <a:ext cx="4443300" cy="3018600"/>
            </a:xfrm>
            <a:prstGeom prst="rect">
              <a:avLst/>
            </a:prstGeom>
            <a:solidFill>
              <a:srgbClr val="DDD9C3"/>
            </a:solidFill>
            <a:ln>
              <a:noFill/>
            </a:ln>
          </p:spPr>
          <p:txBody>
            <a:bodyPr anchorCtr="0" anchor="ctr" bIns="35700" lIns="35700" spcFirstLastPara="1" rIns="35700" wrap="square" tIns="35700">
              <a:noAutofit/>
            </a:bodyPr>
            <a:lstStyle/>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pic>
          <p:nvPicPr>
            <p:cNvPr id="325" name="Google Shape;325;p22"/>
            <p:cNvPicPr preferRelativeResize="0"/>
            <p:nvPr/>
          </p:nvPicPr>
          <p:blipFill rotWithShape="1">
            <a:blip r:embed="rId3">
              <a:alphaModFix/>
            </a:blip>
            <a:srcRect b="0" l="0" r="0" t="0"/>
            <a:stretch/>
          </p:blipFill>
          <p:spPr>
            <a:xfrm>
              <a:off x="-1" y="-4325737"/>
              <a:ext cx="4443313" cy="10851536"/>
            </a:xfrm>
            <a:prstGeom prst="rect">
              <a:avLst/>
            </a:prstGeom>
            <a:noFill/>
            <a:ln>
              <a:noFill/>
            </a:ln>
          </p:spPr>
        </p:pic>
      </p:grpSp>
      <p:pic>
        <p:nvPicPr>
          <p:cNvPr id="326" name="Google Shape;326;p22"/>
          <p:cNvPicPr preferRelativeResize="0"/>
          <p:nvPr/>
        </p:nvPicPr>
        <p:blipFill>
          <a:blip r:embed="rId4">
            <a:alphaModFix/>
          </a:blip>
          <a:stretch>
            <a:fillRect/>
          </a:stretch>
        </p:blipFill>
        <p:spPr>
          <a:xfrm>
            <a:off x="332525" y="2271312"/>
            <a:ext cx="5369750" cy="2315375"/>
          </a:xfrm>
          <a:prstGeom prst="rect">
            <a:avLst/>
          </a:prstGeom>
          <a:noFill/>
          <a:ln>
            <a:noFill/>
          </a:ln>
        </p:spPr>
      </p:pic>
      <p:sp>
        <p:nvSpPr>
          <p:cNvPr id="327" name="Google Shape;327;p22"/>
          <p:cNvSpPr txBox="1"/>
          <p:nvPr/>
        </p:nvSpPr>
        <p:spPr>
          <a:xfrm>
            <a:off x="0" y="6289500"/>
            <a:ext cx="1149000" cy="5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accent1"/>
                </a:solidFill>
                <a:latin typeface="Lato"/>
                <a:ea typeface="Lato"/>
                <a:cs typeface="Lato"/>
                <a:sym typeface="Lato"/>
              </a:rPr>
              <a:t>24/90</a:t>
            </a:r>
            <a:endParaRPr sz="1700">
              <a:solidFill>
                <a:schemeClr val="accen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8"/>
          <p:cNvSpPr txBox="1"/>
          <p:nvPr>
            <p:ph type="title"/>
          </p:nvPr>
        </p:nvSpPr>
        <p:spPr>
          <a:xfrm>
            <a:off x="972600" y="1763267"/>
            <a:ext cx="10251300" cy="2024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Comments &amp; Questions</a:t>
            </a:r>
            <a:endParaRPr/>
          </a:p>
        </p:txBody>
      </p:sp>
      <p:sp>
        <p:nvSpPr>
          <p:cNvPr id="334" name="Google Shape;334;p28"/>
          <p:cNvSpPr/>
          <p:nvPr/>
        </p:nvSpPr>
        <p:spPr>
          <a:xfrm>
            <a:off x="115375" y="6223475"/>
            <a:ext cx="528900" cy="560700"/>
          </a:xfrm>
          <a:prstGeom prst="su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39" name="Shape 339"/>
        <p:cNvGrpSpPr/>
        <p:nvPr/>
      </p:nvGrpSpPr>
      <p:grpSpPr>
        <a:xfrm>
          <a:off x="0" y="0"/>
          <a:ext cx="0" cy="0"/>
          <a:chOff x="0" y="0"/>
          <a:chExt cx="0" cy="0"/>
        </a:xfrm>
      </p:grpSpPr>
      <p:sp>
        <p:nvSpPr>
          <p:cNvPr id="340" name="Google Shape;340;p29"/>
          <p:cNvSpPr txBox="1"/>
          <p:nvPr>
            <p:ph type="title"/>
          </p:nvPr>
        </p:nvSpPr>
        <p:spPr>
          <a:xfrm>
            <a:off x="1086775" y="1609500"/>
            <a:ext cx="10304100" cy="3954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sz="3600"/>
              <a:t>Second Basic Concept</a:t>
            </a:r>
            <a:endParaRPr sz="3600"/>
          </a:p>
          <a:p>
            <a:pPr indent="0" lvl="0" marL="0" rtl="0" algn="l">
              <a:spcBef>
                <a:spcPts val="0"/>
              </a:spcBef>
              <a:spcAft>
                <a:spcPts val="0"/>
              </a:spcAft>
              <a:buClr>
                <a:srgbClr val="262626"/>
              </a:buClr>
              <a:buSzPts val="3600"/>
              <a:buFont typeface="Century Gothic"/>
              <a:buNone/>
            </a:pPr>
            <a:r>
              <a:t/>
            </a:r>
            <a:endParaRPr sz="3600"/>
          </a:p>
          <a:p>
            <a:pPr indent="0" lvl="0" marL="0" rtl="0" algn="l">
              <a:spcBef>
                <a:spcPts val="0"/>
              </a:spcBef>
              <a:spcAft>
                <a:spcPts val="0"/>
              </a:spcAft>
              <a:buClr>
                <a:srgbClr val="262626"/>
              </a:buClr>
              <a:buSzPts val="3600"/>
              <a:buFont typeface="Century Gothic"/>
              <a:buNone/>
            </a:pPr>
            <a:r>
              <a:rPr lang="en-US"/>
              <a:t>VARIATION in Level of Differentiation</a:t>
            </a:r>
            <a:endParaRPr/>
          </a:p>
          <a:p>
            <a:pPr indent="0" lvl="0" marL="0" rtl="0" algn="l">
              <a:spcBef>
                <a:spcPts val="0"/>
              </a:spcBef>
              <a:spcAft>
                <a:spcPts val="0"/>
              </a:spcAft>
              <a:buClr>
                <a:srgbClr val="262626"/>
              </a:buClr>
              <a:buSzPts val="3600"/>
              <a:buFont typeface="Century Gothic"/>
              <a:buNone/>
            </a:pPr>
            <a:r>
              <a:t/>
            </a:r>
            <a:endParaRPr/>
          </a:p>
          <a:p>
            <a:pPr indent="0" lvl="0" marL="0" rtl="0" algn="l">
              <a:spcBef>
                <a:spcPts val="0"/>
              </a:spcBef>
              <a:spcAft>
                <a:spcPts val="0"/>
              </a:spcAft>
              <a:buClr>
                <a:srgbClr val="262626"/>
              </a:buClr>
              <a:buSzPts val="3600"/>
              <a:buFont typeface="Century Gothic"/>
              <a:buNone/>
            </a:pPr>
            <a:r>
              <a:rPr lang="en-US" sz="3100"/>
              <a:t>Assessment and evaluation</a:t>
            </a:r>
            <a:endParaRPr sz="3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5"/>
          <p:cNvSpPr txBox="1"/>
          <p:nvPr>
            <p:ph type="title"/>
          </p:nvPr>
        </p:nvSpPr>
        <p:spPr>
          <a:xfrm>
            <a:off x="1981200" y="574438"/>
            <a:ext cx="8229600" cy="17067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97297"/>
              <a:buFont typeface="Century Gothic"/>
              <a:buNone/>
            </a:pPr>
            <a:r>
              <a:rPr lang="en-US"/>
              <a:t>Variation of family functioning driven by fusion &amp; resulting chronic anxiety</a:t>
            </a:r>
            <a:endParaRPr/>
          </a:p>
        </p:txBody>
      </p:sp>
      <p:pic>
        <p:nvPicPr>
          <p:cNvPr id="347" name="Google Shape;347;p35"/>
          <p:cNvPicPr preferRelativeResize="0"/>
          <p:nvPr>
            <p:ph idx="1" type="body"/>
          </p:nvPr>
        </p:nvPicPr>
        <p:blipFill rotWithShape="1">
          <a:blip r:embed="rId3">
            <a:alphaModFix/>
          </a:blip>
          <a:srcRect b="0" l="0" r="0" t="0"/>
          <a:stretch/>
        </p:blipFill>
        <p:spPr>
          <a:xfrm>
            <a:off x="1981200" y="2194575"/>
            <a:ext cx="8229600" cy="1565700"/>
          </a:xfrm>
          <a:prstGeom prst="rect">
            <a:avLst/>
          </a:prstGeom>
          <a:solidFill>
            <a:srgbClr val="E9EEDA"/>
          </a:solidFill>
          <a:ln>
            <a:noFill/>
          </a:ln>
        </p:spPr>
      </p:pic>
      <p:pic>
        <p:nvPicPr>
          <p:cNvPr descr="Chicago Settlement house" id="348" name="Google Shape;348;p35"/>
          <p:cNvPicPr preferRelativeResize="0"/>
          <p:nvPr>
            <p:ph idx="2" type="pic"/>
          </p:nvPr>
        </p:nvPicPr>
        <p:blipFill rotWithShape="1">
          <a:blip r:embed="rId4">
            <a:alphaModFix/>
          </a:blip>
          <a:srcRect b="23786" l="0" r="0" t="23786"/>
          <a:stretch/>
        </p:blipFill>
        <p:spPr>
          <a:xfrm>
            <a:off x="1572675" y="3973650"/>
            <a:ext cx="9046650" cy="2488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4"/>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Circles and squares and triangles</a:t>
            </a:r>
            <a:endParaRPr/>
          </a:p>
        </p:txBody>
      </p:sp>
      <p:sp>
        <p:nvSpPr>
          <p:cNvPr id="354" name="Google Shape;354;p34"/>
          <p:cNvSpPr txBox="1"/>
          <p:nvPr>
            <p:ph idx="1" type="body"/>
          </p:nvPr>
        </p:nvSpPr>
        <p:spPr>
          <a:xfrm>
            <a:off x="2589212" y="2133600"/>
            <a:ext cx="8915400" cy="37776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How to read  the descriptions:</a:t>
            </a:r>
            <a:endParaRPr/>
          </a:p>
          <a:p>
            <a:pPr indent="-342900" lvl="0" marL="342900" rtl="0" algn="l">
              <a:spcBef>
                <a:spcPts val="1000"/>
              </a:spcBef>
              <a:spcAft>
                <a:spcPts val="0"/>
              </a:spcAft>
              <a:buSzPts val="1800"/>
              <a:buChar char="●"/>
            </a:pPr>
            <a:r>
              <a:rPr lang="en-US"/>
              <a:t>Fusion is more overlapped for example this                                                mother daughter pair</a:t>
            </a:r>
            <a:endParaRPr/>
          </a:p>
          <a:p>
            <a:pPr indent="-342900" lvl="0" marL="342900" rtl="0" algn="l">
              <a:spcBef>
                <a:spcPts val="1000"/>
              </a:spcBef>
              <a:spcAft>
                <a:spcPts val="0"/>
              </a:spcAft>
              <a:buSzPts val="1800"/>
              <a:buChar char="●"/>
            </a:pPr>
            <a:r>
              <a:rPr lang="en-US"/>
              <a:t>More independent emotional functioning is drawn as more separate:</a:t>
            </a:r>
            <a:endParaRPr/>
          </a:p>
          <a:p>
            <a:pPr indent="-342900" lvl="0" marL="342900" rtl="0" algn="l">
              <a:spcBef>
                <a:spcPts val="1000"/>
              </a:spcBef>
              <a:spcAft>
                <a:spcPts val="0"/>
              </a:spcAft>
              <a:buSzPts val="1800"/>
              <a:buChar char="●"/>
            </a:pPr>
            <a:r>
              <a:rPr lang="en-US"/>
              <a:t>Theoretical ideal</a:t>
            </a:r>
            <a:endParaRPr/>
          </a:p>
          <a:p>
            <a:pPr indent="-342900" lvl="0" marL="342900" rtl="0" algn="l">
              <a:spcBef>
                <a:spcPts val="1000"/>
              </a:spcBef>
              <a:spcAft>
                <a:spcPts val="0"/>
              </a:spcAft>
              <a:buSzPts val="1800"/>
              <a:buChar char="●"/>
            </a:pPr>
            <a:r>
              <a:rPr lang="en-US"/>
              <a:t>Like drawing the wind</a:t>
            </a:r>
            <a:endParaRPr/>
          </a:p>
        </p:txBody>
      </p:sp>
      <p:sp>
        <p:nvSpPr>
          <p:cNvPr id="355" name="Google Shape;355;p34"/>
          <p:cNvSpPr/>
          <p:nvPr/>
        </p:nvSpPr>
        <p:spPr>
          <a:xfrm>
            <a:off x="7206285" y="2187998"/>
            <a:ext cx="914400" cy="914400"/>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6" name="Google Shape;356;p34"/>
          <p:cNvSpPr/>
          <p:nvPr/>
        </p:nvSpPr>
        <p:spPr>
          <a:xfrm>
            <a:off x="7943496" y="2187998"/>
            <a:ext cx="914400" cy="914400"/>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7" name="Google Shape;357;p34"/>
          <p:cNvSpPr/>
          <p:nvPr/>
        </p:nvSpPr>
        <p:spPr>
          <a:xfrm>
            <a:off x="9675802" y="2971811"/>
            <a:ext cx="914400" cy="914400"/>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8" name="Google Shape;358;p34"/>
          <p:cNvSpPr/>
          <p:nvPr/>
        </p:nvSpPr>
        <p:spPr>
          <a:xfrm>
            <a:off x="10590202" y="2971811"/>
            <a:ext cx="914400" cy="914400"/>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63" name="Shape 363"/>
        <p:cNvGrpSpPr/>
        <p:nvPr/>
      </p:nvGrpSpPr>
      <p:grpSpPr>
        <a:xfrm>
          <a:off x="0" y="0"/>
          <a:ext cx="0" cy="0"/>
          <a:chOff x="0" y="0"/>
          <a:chExt cx="0" cy="0"/>
        </a:xfrm>
      </p:grpSpPr>
      <p:pic>
        <p:nvPicPr>
          <p:cNvPr id="364" name="Google Shape;364;p37"/>
          <p:cNvPicPr preferRelativeResize="0"/>
          <p:nvPr/>
        </p:nvPicPr>
        <p:blipFill rotWithShape="1">
          <a:blip r:embed="rId3">
            <a:alphaModFix/>
          </a:blip>
          <a:srcRect b="0" l="0" r="0" t="0"/>
          <a:stretch/>
        </p:blipFill>
        <p:spPr>
          <a:xfrm>
            <a:off x="2314575" y="1145000"/>
            <a:ext cx="7562848" cy="1447800"/>
          </a:xfrm>
          <a:prstGeom prst="rect">
            <a:avLst/>
          </a:prstGeom>
          <a:solidFill>
            <a:srgbClr val="E9EEDA"/>
          </a:solidFill>
          <a:ln>
            <a:noFill/>
          </a:ln>
        </p:spPr>
      </p:pic>
      <p:sp>
        <p:nvSpPr>
          <p:cNvPr id="365" name="Google Shape;365;p37"/>
          <p:cNvSpPr txBox="1"/>
          <p:nvPr/>
        </p:nvSpPr>
        <p:spPr>
          <a:xfrm>
            <a:off x="1533219" y="2666995"/>
            <a:ext cx="8763000" cy="923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800">
                <a:solidFill>
                  <a:schemeClr val="dk1"/>
                </a:solidFill>
                <a:latin typeface="Century Gothic"/>
                <a:ea typeface="Century Gothic"/>
                <a:cs typeface="Century Gothic"/>
                <a:sym typeface="Century Gothic"/>
              </a:rPr>
              <a:t>Immaturity                                                                Mature           </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US" sz="1800">
                <a:solidFill>
                  <a:schemeClr val="dk1"/>
                </a:solidFill>
                <a:latin typeface="Century Gothic"/>
                <a:ea typeface="Century Gothic"/>
                <a:cs typeface="Century Gothic"/>
                <a:sym typeface="Century Gothic"/>
              </a:rPr>
              <a:t>Very  interdependent                                             More independent                                                                                                                                 </a:t>
            </a:r>
            <a:endParaRPr>
              <a:solidFill>
                <a:schemeClr val="dk1"/>
              </a:solidFill>
            </a:endParaRPr>
          </a:p>
          <a:p>
            <a:pPr indent="0" lvl="0" marL="0" rtl="0" algn="l">
              <a:spcBef>
                <a:spcPts val="0"/>
              </a:spcBef>
              <a:spcAft>
                <a:spcPts val="0"/>
              </a:spcAft>
              <a:buNone/>
            </a:pPr>
            <a:r>
              <a:rPr lang="en-US" sz="1800">
                <a:solidFill>
                  <a:schemeClr val="dk1"/>
                </a:solidFill>
                <a:latin typeface="Century Gothic"/>
                <a:ea typeface="Century Gothic"/>
                <a:cs typeface="Century Gothic"/>
                <a:sym typeface="Century Gothic"/>
              </a:rPr>
              <a:t>Chaotic                                                                    Orderly calm</a:t>
            </a:r>
            <a:endParaRPr sz="1800">
              <a:solidFill>
                <a:schemeClr val="dk1"/>
              </a:solidFill>
              <a:latin typeface="Century Gothic"/>
              <a:ea typeface="Century Gothic"/>
              <a:cs typeface="Century Gothic"/>
              <a:sym typeface="Century Gothic"/>
            </a:endParaRPr>
          </a:p>
        </p:txBody>
      </p:sp>
      <p:sp>
        <p:nvSpPr>
          <p:cNvPr id="366" name="Google Shape;366;p37"/>
          <p:cNvSpPr txBox="1"/>
          <p:nvPr/>
        </p:nvSpPr>
        <p:spPr>
          <a:xfrm>
            <a:off x="1533225" y="3458900"/>
            <a:ext cx="10811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US" sz="1800">
                <a:solidFill>
                  <a:schemeClr val="dk1"/>
                </a:solidFill>
                <a:latin typeface="Century Gothic"/>
                <a:ea typeface="Century Gothic"/>
                <a:cs typeface="Century Gothic"/>
                <a:sym typeface="Century Gothic"/>
              </a:rPr>
              <a:t>Emotional Cut-off &amp;/or chronic dependency     Multiple family contacts that are easy &amp; useful                                                                                                                                                                              </a:t>
            </a:r>
            <a:r>
              <a:rPr lang="en-US" sz="1800">
                <a:solidFill>
                  <a:srgbClr val="E9EDEE"/>
                </a:solidFill>
                <a:latin typeface="Century Gothic"/>
                <a:ea typeface="Century Gothic"/>
                <a:cs typeface="Century Gothic"/>
                <a:sym typeface="Century Gothic"/>
              </a:rPr>
              <a:t>.  </a:t>
            </a:r>
            <a:r>
              <a:rPr lang="en-US" sz="1800">
                <a:solidFill>
                  <a:schemeClr val="dk1"/>
                </a:solidFill>
                <a:latin typeface="Century Gothic"/>
                <a:ea typeface="Century Gothic"/>
                <a:cs typeface="Century Gothic"/>
                <a:sym typeface="Century Gothic"/>
              </a:rPr>
              <a:t>                                                                                and resourceful</a:t>
            </a:r>
            <a:endParaRPr sz="1800">
              <a:solidFill>
                <a:schemeClr val="dk1"/>
              </a:solidFill>
              <a:latin typeface="Century Gothic"/>
              <a:ea typeface="Century Gothic"/>
              <a:cs typeface="Century Gothic"/>
              <a:sym typeface="Century Gothic"/>
            </a:endParaRPr>
          </a:p>
        </p:txBody>
      </p:sp>
      <p:sp>
        <p:nvSpPr>
          <p:cNvPr id="367" name="Google Shape;367;p37"/>
          <p:cNvSpPr txBox="1"/>
          <p:nvPr/>
        </p:nvSpPr>
        <p:spPr>
          <a:xfrm>
            <a:off x="1533225" y="4096300"/>
            <a:ext cx="1159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entury Gothic"/>
                <a:ea typeface="Century Gothic"/>
                <a:cs typeface="Century Gothic"/>
                <a:sym typeface="Century Gothic"/>
              </a:rPr>
              <a:t>T</a:t>
            </a:r>
            <a:r>
              <a:rPr lang="en-US" sz="1800">
                <a:solidFill>
                  <a:schemeClr val="dk1"/>
                </a:solidFill>
                <a:latin typeface="Century Gothic"/>
                <a:ea typeface="Century Gothic"/>
                <a:cs typeface="Century Gothic"/>
                <a:sym typeface="Century Gothic"/>
              </a:rPr>
              <a:t>ension                                                                      More relaxed          </a:t>
            </a:r>
            <a:endParaRPr/>
          </a:p>
        </p:txBody>
      </p:sp>
      <p:sp>
        <p:nvSpPr>
          <p:cNvPr id="368" name="Google Shape;368;p37"/>
          <p:cNvSpPr txBox="1"/>
          <p:nvPr/>
        </p:nvSpPr>
        <p:spPr>
          <a:xfrm>
            <a:off x="1520100" y="4376900"/>
            <a:ext cx="9151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entury Gothic"/>
                <a:ea typeface="Century Gothic"/>
                <a:cs typeface="Century Gothic"/>
                <a:sym typeface="Century Gothic"/>
              </a:rPr>
              <a:t>Low proximity                                                           Higher proximity</a:t>
            </a:r>
            <a:endParaRPr/>
          </a:p>
        </p:txBody>
      </p:sp>
      <p:sp>
        <p:nvSpPr>
          <p:cNvPr id="369" name="Google Shape;369;p37"/>
          <p:cNvSpPr txBox="1"/>
          <p:nvPr/>
        </p:nvSpPr>
        <p:spPr>
          <a:xfrm>
            <a:off x="1533225" y="4722275"/>
            <a:ext cx="10722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entury Gothic"/>
                <a:ea typeface="Century Gothic"/>
                <a:cs typeface="Century Gothic"/>
                <a:sym typeface="Century Gothic"/>
              </a:rPr>
              <a:t>Higher chronic symptom load                               Lower chronic symptom load  </a:t>
            </a:r>
            <a:endParaRPr/>
          </a:p>
        </p:txBody>
      </p:sp>
      <p:sp>
        <p:nvSpPr>
          <p:cNvPr id="370" name="Google Shape;370;p37"/>
          <p:cNvSpPr txBox="1"/>
          <p:nvPr/>
        </p:nvSpPr>
        <p:spPr>
          <a:xfrm>
            <a:off x="1533225" y="5063900"/>
            <a:ext cx="11072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entury Gothic"/>
                <a:ea typeface="Century Gothic"/>
                <a:cs typeface="Century Gothic"/>
                <a:sym typeface="Century Gothic"/>
              </a:rPr>
              <a:t>Emotional reactivity dominates                            Thoughtful &amp; personal goal directed behavior</a:t>
            </a:r>
            <a:endParaRPr/>
          </a:p>
        </p:txBody>
      </p:sp>
      <p:sp>
        <p:nvSpPr>
          <p:cNvPr id="371" name="Google Shape;371;p37"/>
          <p:cNvSpPr txBox="1"/>
          <p:nvPr/>
        </p:nvSpPr>
        <p:spPr>
          <a:xfrm>
            <a:off x="1533225" y="5442900"/>
            <a:ext cx="10489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entury Gothic"/>
                <a:ea typeface="Century Gothic"/>
                <a:cs typeface="Century Gothic"/>
                <a:sym typeface="Century Gothic"/>
              </a:rPr>
              <a:t>Less likely couple co-parents                                 More likely couple co-parents</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US" sz="1800">
                <a:solidFill>
                  <a:schemeClr val="dk1"/>
                </a:solidFill>
                <a:latin typeface="Century Gothic"/>
                <a:ea typeface="Century Gothic"/>
                <a:cs typeface="Century Gothic"/>
                <a:sym typeface="Century Gothic"/>
              </a:rPr>
              <a:t>All families fall on the continuum.  Different branches of the family vary as well as each family.</a:t>
            </a:r>
            <a:endParaRPr/>
          </a:p>
        </p:txBody>
      </p:sp>
      <p:sp>
        <p:nvSpPr>
          <p:cNvPr id="372" name="Google Shape;372;p37"/>
          <p:cNvSpPr txBox="1"/>
          <p:nvPr/>
        </p:nvSpPr>
        <p:spPr>
          <a:xfrm>
            <a:off x="1520100" y="531700"/>
            <a:ext cx="6995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solidFill>
                  <a:schemeClr val="accent1"/>
                </a:solidFill>
                <a:latin typeface="Raleway"/>
                <a:ea typeface="Raleway"/>
                <a:cs typeface="Raleway"/>
                <a:sym typeface="Raleway"/>
              </a:rPr>
              <a:t>Variation in Level of Differentiation</a:t>
            </a:r>
            <a:endParaRPr b="1" sz="3100">
              <a:solidFill>
                <a:schemeClr val="accent1"/>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
          <p:cNvSpPr/>
          <p:nvPr/>
        </p:nvSpPr>
        <p:spPr>
          <a:xfrm>
            <a:off x="3381300" y="478850"/>
            <a:ext cx="8564700" cy="5405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600" u="none" cap="none" strike="noStrike">
                <a:solidFill>
                  <a:srgbClr val="000000"/>
                </a:solidFill>
                <a:latin typeface="Raleway"/>
                <a:ea typeface="Raleway"/>
                <a:cs typeface="Raleway"/>
                <a:sym typeface="Raleway"/>
              </a:rPr>
              <a:t>Margaret Otto, LSCSW received an undergraduate degree in Sociology from Bethany College, Bethany, West Virginia and a Master’s in Social Work from Washington University, St. Louis, Missouri. Her postgraduate education began at the Menninger Family Therapy training program. From there she trained at the Bowen Center for the Study of the Family where participation involved postgraduate seminars, research seminar and the National network. She has been studying and applying Bowen family systems theory for over 25 years  which includes studying under Murray Bowen, MD and Michael Kerr, MD. </a:t>
            </a:r>
            <a:endParaRPr b="0" i="0" sz="1600" u="none" cap="none" strike="noStrike">
              <a:solidFill>
                <a:srgbClr val="000000"/>
              </a:solidFill>
              <a:latin typeface="Raleway"/>
              <a:ea typeface="Raleway"/>
              <a:cs typeface="Raleway"/>
              <a:sym typeface="Raleway"/>
            </a:endParaRPr>
          </a:p>
          <a:p>
            <a:pPr indent="0" lvl="0" marL="0" marR="0" rtl="0" algn="just">
              <a:spcBef>
                <a:spcPts val="0"/>
              </a:spcBef>
              <a:spcAft>
                <a:spcPts val="0"/>
              </a:spcAft>
              <a:buNone/>
            </a:pPr>
            <a:r>
              <a:t/>
            </a:r>
            <a:endParaRPr sz="1600">
              <a:latin typeface="Raleway"/>
              <a:ea typeface="Raleway"/>
              <a:cs typeface="Raleway"/>
              <a:sym typeface="Raleway"/>
            </a:endParaRPr>
          </a:p>
          <a:p>
            <a:pPr indent="0" lvl="0" marL="0" marR="0" rtl="0" algn="just">
              <a:spcBef>
                <a:spcPts val="0"/>
              </a:spcBef>
              <a:spcAft>
                <a:spcPts val="0"/>
              </a:spcAft>
              <a:buNone/>
            </a:pPr>
            <a:r>
              <a:rPr lang="en-US" sz="1600">
                <a:solidFill>
                  <a:srgbClr val="000000"/>
                </a:solidFill>
                <a:latin typeface="Raleway"/>
                <a:ea typeface="Raleway"/>
                <a:cs typeface="Raleway"/>
                <a:sym typeface="Raleway"/>
              </a:rPr>
              <a:t>Margaret is clinically licensed in both Kansas and Missouri. Her career began as a non-medical professional in  medicine.  This included hospital, nursing home and home health settings where she  was the Director of Social Services.  From health care she moved into the community mental health arena and established a BFST full time private practice in 1988 which has continued until today. For four years she taught family practice residents about how families work</a:t>
            </a:r>
            <a:r>
              <a:rPr lang="en-US" sz="1600">
                <a:latin typeface="Raleway"/>
                <a:ea typeface="Raleway"/>
                <a:cs typeface="Raleway"/>
                <a:sym typeface="Raleway"/>
              </a:rPr>
              <a:t> </a:t>
            </a:r>
            <a:r>
              <a:rPr lang="en-US" sz="1600">
                <a:solidFill>
                  <a:srgbClr val="000000"/>
                </a:solidFill>
                <a:latin typeface="Raleway"/>
                <a:ea typeface="Raleway"/>
                <a:cs typeface="Raleway"/>
                <a:sym typeface="Raleway"/>
              </a:rPr>
              <a:t>at TMC. </a:t>
            </a:r>
            <a:endParaRPr sz="1600">
              <a:solidFill>
                <a:srgbClr val="000000"/>
              </a:solidFill>
              <a:latin typeface="Raleway"/>
              <a:ea typeface="Raleway"/>
              <a:cs typeface="Raleway"/>
              <a:sym typeface="Raleway"/>
            </a:endParaRPr>
          </a:p>
          <a:p>
            <a:pPr indent="0" lvl="0" marL="0" marR="0" rtl="0" algn="just">
              <a:spcBef>
                <a:spcPts val="0"/>
              </a:spcBef>
              <a:spcAft>
                <a:spcPts val="0"/>
              </a:spcAft>
              <a:buNone/>
            </a:pPr>
            <a:r>
              <a:t/>
            </a:r>
            <a:endParaRPr sz="1600">
              <a:latin typeface="Raleway"/>
              <a:ea typeface="Raleway"/>
              <a:cs typeface="Raleway"/>
              <a:sym typeface="Raleway"/>
            </a:endParaRPr>
          </a:p>
          <a:p>
            <a:pPr indent="0" lvl="0" marL="0" marR="0" rtl="0" algn="just">
              <a:spcBef>
                <a:spcPts val="0"/>
              </a:spcBef>
              <a:spcAft>
                <a:spcPts val="0"/>
              </a:spcAft>
              <a:buNone/>
            </a:pPr>
            <a:r>
              <a:rPr lang="en-US" sz="1600">
                <a:solidFill>
                  <a:srgbClr val="000000"/>
                </a:solidFill>
                <a:latin typeface="Raleway"/>
                <a:ea typeface="Raleway"/>
                <a:cs typeface="Raleway"/>
                <a:sym typeface="Raleway"/>
              </a:rPr>
              <a:t>In 1996 she co-founded and became the Director of the KC Center. Under her leadership, a federal grant was achieved  as well as other programming.  BFST was utilized to design the research on low-income unwed expectant or new parents. Margaret is a national and </a:t>
            </a:r>
            <a:r>
              <a:rPr lang="en-US" sz="1600">
                <a:latin typeface="Raleway"/>
                <a:ea typeface="Raleway"/>
                <a:cs typeface="Raleway"/>
                <a:sym typeface="Raleway"/>
              </a:rPr>
              <a:t>international </a:t>
            </a:r>
            <a:r>
              <a:rPr lang="en-US" sz="1600">
                <a:solidFill>
                  <a:srgbClr val="000000"/>
                </a:solidFill>
                <a:latin typeface="Raleway"/>
                <a:ea typeface="Raleway"/>
                <a:cs typeface="Raleway"/>
                <a:sym typeface="Raleway"/>
              </a:rPr>
              <a:t> presenter on families with particular interest in clinical applications</a:t>
            </a:r>
            <a:r>
              <a:rPr lang="en-US" sz="1600">
                <a:latin typeface="Raleway"/>
                <a:ea typeface="Raleway"/>
                <a:cs typeface="Raleway"/>
                <a:sym typeface="Raleway"/>
              </a:rPr>
              <a:t> and </a:t>
            </a:r>
            <a:r>
              <a:rPr lang="en-US" sz="1600">
                <a:solidFill>
                  <a:srgbClr val="000000"/>
                </a:solidFill>
                <a:latin typeface="Raleway"/>
                <a:ea typeface="Raleway"/>
                <a:cs typeface="Raleway"/>
                <a:sym typeface="Raleway"/>
              </a:rPr>
              <a:t> remissions, </a:t>
            </a:r>
            <a:r>
              <a:rPr lang="en-US" sz="1600">
                <a:latin typeface="Raleway"/>
                <a:ea typeface="Raleway"/>
                <a:cs typeface="Raleway"/>
                <a:sym typeface="Raleway"/>
              </a:rPr>
              <a:t>Recently she </a:t>
            </a:r>
            <a:r>
              <a:rPr lang="en-US" sz="1600">
                <a:solidFill>
                  <a:srgbClr val="000000"/>
                </a:solidFill>
                <a:latin typeface="Raleway"/>
                <a:ea typeface="Raleway"/>
                <a:cs typeface="Raleway"/>
                <a:sym typeface="Raleway"/>
              </a:rPr>
              <a:t>presented on Theories of Emotion at the International Conference on Bowen family systems theory in Sweden. She the carries local and national responsibility for the leadership of the KC Center</a:t>
            </a:r>
            <a:r>
              <a:rPr lang="en-US" sz="1600">
                <a:latin typeface="Raleway"/>
                <a:ea typeface="Raleway"/>
                <a:cs typeface="Raleway"/>
                <a:sym typeface="Raleway"/>
              </a:rPr>
              <a:t>  and oversees the programming there which  includes </a:t>
            </a:r>
            <a:r>
              <a:rPr lang="en-US" sz="1600">
                <a:solidFill>
                  <a:srgbClr val="000000"/>
                </a:solidFill>
                <a:latin typeface="Raleway"/>
                <a:ea typeface="Raleway"/>
                <a:cs typeface="Raleway"/>
                <a:sym typeface="Raleway"/>
              </a:rPr>
              <a:t>the Postgraduate Education &amp; Training, </a:t>
            </a:r>
            <a:r>
              <a:rPr lang="en-US" sz="1600">
                <a:latin typeface="Raleway"/>
                <a:ea typeface="Raleway"/>
                <a:cs typeface="Raleway"/>
                <a:sym typeface="Raleway"/>
              </a:rPr>
              <a:t>annual conferences  and </a:t>
            </a:r>
            <a:r>
              <a:rPr lang="en-US" sz="1600">
                <a:solidFill>
                  <a:srgbClr val="000000"/>
                </a:solidFill>
                <a:latin typeface="Raleway"/>
                <a:ea typeface="Raleway"/>
                <a:cs typeface="Raleway"/>
                <a:sym typeface="Raleway"/>
              </a:rPr>
              <a:t> the Webcast Series, </a:t>
            </a:r>
            <a:r>
              <a:rPr lang="en-US" sz="1600">
                <a:latin typeface="Raleway"/>
                <a:ea typeface="Raleway"/>
                <a:cs typeface="Raleway"/>
                <a:sym typeface="Raleway"/>
              </a:rPr>
              <a:t>She is </a:t>
            </a:r>
            <a:r>
              <a:rPr lang="en-US" sz="1600">
                <a:solidFill>
                  <a:srgbClr val="000000"/>
                </a:solidFill>
                <a:latin typeface="Raleway"/>
                <a:ea typeface="Raleway"/>
                <a:cs typeface="Raleway"/>
                <a:sym typeface="Raleway"/>
              </a:rPr>
              <a:t>on the Board of the Bowen Theory Academy. </a:t>
            </a:r>
            <a:endParaRPr b="0" i="0" sz="1600">
              <a:solidFill>
                <a:srgbClr val="000000"/>
              </a:solidFill>
              <a:latin typeface="Raleway"/>
              <a:ea typeface="Raleway"/>
              <a:cs typeface="Raleway"/>
              <a:sym typeface="Raleway"/>
            </a:endParaRPr>
          </a:p>
        </p:txBody>
      </p:sp>
      <p:pic>
        <p:nvPicPr>
          <p:cNvPr id="160" name="Google Shape;160;p3"/>
          <p:cNvPicPr preferRelativeResize="0"/>
          <p:nvPr/>
        </p:nvPicPr>
        <p:blipFill>
          <a:blip r:embed="rId3">
            <a:alphaModFix/>
          </a:blip>
          <a:stretch>
            <a:fillRect/>
          </a:stretch>
        </p:blipFill>
        <p:spPr>
          <a:xfrm>
            <a:off x="364375" y="1363200"/>
            <a:ext cx="2699312" cy="4131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3"/>
          <p:cNvSpPr txBox="1"/>
          <p:nvPr>
            <p:ph type="title"/>
          </p:nvPr>
        </p:nvSpPr>
        <p:spPr>
          <a:xfrm>
            <a:off x="972600" y="1758200"/>
            <a:ext cx="102513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4000"/>
              <a:buFont typeface="Century Gothic"/>
              <a:buNone/>
            </a:pPr>
            <a:r>
              <a:rPr lang="en-US" sz="3700"/>
              <a:t>Differences b</a:t>
            </a:r>
            <a:r>
              <a:rPr lang="en-US" sz="3700"/>
              <a:t>etween families </a:t>
            </a:r>
            <a:endParaRPr sz="3700"/>
          </a:p>
        </p:txBody>
      </p:sp>
      <p:sp>
        <p:nvSpPr>
          <p:cNvPr id="379" name="Google Shape;379;p43"/>
          <p:cNvSpPr txBox="1"/>
          <p:nvPr>
            <p:ph idx="1" type="body"/>
          </p:nvPr>
        </p:nvSpPr>
        <p:spPr>
          <a:xfrm>
            <a:off x="6804909" y="3022758"/>
            <a:ext cx="5032500" cy="3014700"/>
          </a:xfrm>
          <a:prstGeom prst="rect">
            <a:avLst/>
          </a:prstGeom>
          <a:noFill/>
          <a:ln>
            <a:noFill/>
          </a:ln>
        </p:spPr>
        <p:txBody>
          <a:bodyPr anchorCtr="0" anchor="t" bIns="45700" lIns="91425" spcFirstLastPara="1" rIns="91425" wrap="square" tIns="45700">
            <a:normAutofit/>
          </a:bodyPr>
          <a:lstStyle/>
          <a:p>
            <a:pPr indent="-336550" lvl="0" marL="342900" rtl="0" algn="l">
              <a:spcBef>
                <a:spcPts val="0"/>
              </a:spcBef>
              <a:spcAft>
                <a:spcPts val="0"/>
              </a:spcAft>
              <a:buSzPts val="1700"/>
              <a:buFont typeface="Raleway"/>
              <a:buChar char="●"/>
            </a:pPr>
            <a:r>
              <a:rPr lang="en-US">
                <a:latin typeface="Raleway"/>
                <a:ea typeface="Raleway"/>
                <a:cs typeface="Raleway"/>
                <a:sym typeface="Raleway"/>
              </a:rPr>
              <a:t>Vary in degree of individual responsibility for functioning</a:t>
            </a:r>
            <a:endParaRPr>
              <a:latin typeface="Raleway"/>
              <a:ea typeface="Raleway"/>
              <a:cs typeface="Raleway"/>
              <a:sym typeface="Raleway"/>
            </a:endParaRPr>
          </a:p>
          <a:p>
            <a:pPr indent="-336550" lvl="0" marL="342900" rtl="0" algn="l">
              <a:spcBef>
                <a:spcPts val="1000"/>
              </a:spcBef>
              <a:spcAft>
                <a:spcPts val="0"/>
              </a:spcAft>
              <a:buSzPts val="1700"/>
              <a:buFont typeface="Raleway"/>
              <a:buChar char="●"/>
            </a:pPr>
            <a:r>
              <a:rPr lang="en-US">
                <a:latin typeface="Raleway"/>
                <a:ea typeface="Raleway"/>
                <a:cs typeface="Raleway"/>
                <a:sym typeface="Raleway"/>
              </a:rPr>
              <a:t>Vary in degree to choose between thinking and feelings responses</a:t>
            </a:r>
            <a:endParaRPr>
              <a:latin typeface="Raleway"/>
              <a:ea typeface="Raleway"/>
              <a:cs typeface="Raleway"/>
              <a:sym typeface="Raleway"/>
            </a:endParaRPr>
          </a:p>
          <a:p>
            <a:pPr indent="-336550" lvl="0" marL="342900" rtl="0" algn="l">
              <a:spcBef>
                <a:spcPts val="1000"/>
              </a:spcBef>
              <a:spcAft>
                <a:spcPts val="0"/>
              </a:spcAft>
              <a:buSzPts val="1700"/>
              <a:buFont typeface="Raleway"/>
              <a:buChar char="●"/>
            </a:pPr>
            <a:r>
              <a:rPr lang="en-US">
                <a:latin typeface="Raleway"/>
                <a:ea typeface="Raleway"/>
                <a:cs typeface="Raleway"/>
                <a:sym typeface="Raleway"/>
              </a:rPr>
              <a:t>Vary in degree of sensitivity and reactivity</a:t>
            </a:r>
            <a:endParaRPr/>
          </a:p>
          <a:p>
            <a:pPr indent="0" lvl="0" marL="609600" rtl="0" algn="l">
              <a:spcBef>
                <a:spcPts val="1000"/>
              </a:spcBef>
              <a:spcAft>
                <a:spcPts val="0"/>
              </a:spcAft>
              <a:buNone/>
            </a:pPr>
            <a:r>
              <a:t/>
            </a:r>
            <a:endParaRPr>
              <a:latin typeface="Raleway"/>
              <a:ea typeface="Raleway"/>
              <a:cs typeface="Raleway"/>
              <a:sym typeface="Raleway"/>
            </a:endParaRPr>
          </a:p>
        </p:txBody>
      </p:sp>
      <p:sp>
        <p:nvSpPr>
          <p:cNvPr id="380" name="Google Shape;380;p43"/>
          <p:cNvSpPr txBox="1"/>
          <p:nvPr/>
        </p:nvSpPr>
        <p:spPr>
          <a:xfrm>
            <a:off x="1586250" y="625650"/>
            <a:ext cx="6995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solidFill>
                  <a:schemeClr val="accent1"/>
                </a:solidFill>
                <a:latin typeface="Raleway"/>
                <a:ea typeface="Raleway"/>
                <a:cs typeface="Raleway"/>
                <a:sym typeface="Raleway"/>
              </a:rPr>
              <a:t>Variation in Level of Differentiation</a:t>
            </a:r>
            <a:endParaRPr b="1" sz="3100">
              <a:solidFill>
                <a:schemeClr val="accent1"/>
              </a:solidFill>
              <a:latin typeface="Raleway"/>
              <a:ea typeface="Raleway"/>
              <a:cs typeface="Raleway"/>
              <a:sym typeface="Raleway"/>
            </a:endParaRPr>
          </a:p>
        </p:txBody>
      </p:sp>
      <p:sp>
        <p:nvSpPr>
          <p:cNvPr id="381" name="Google Shape;381;p43"/>
          <p:cNvSpPr txBox="1"/>
          <p:nvPr/>
        </p:nvSpPr>
        <p:spPr>
          <a:xfrm>
            <a:off x="520925" y="3022750"/>
            <a:ext cx="5635200" cy="2508300"/>
          </a:xfrm>
          <a:prstGeom prst="rect">
            <a:avLst/>
          </a:prstGeom>
          <a:noFill/>
          <a:ln>
            <a:noFill/>
          </a:ln>
        </p:spPr>
        <p:txBody>
          <a:bodyPr anchorCtr="0" anchor="t" bIns="91425" lIns="91425" spcFirstLastPara="1" rIns="91425" wrap="square" tIns="91425">
            <a:spAutoFit/>
          </a:bodyPr>
          <a:lstStyle/>
          <a:p>
            <a:pPr indent="-336550" lvl="0" marL="342900" rtl="0" algn="l">
              <a:lnSpc>
                <a:spcPct val="115000"/>
              </a:lnSpc>
              <a:spcBef>
                <a:spcPts val="1000"/>
              </a:spcBef>
              <a:spcAft>
                <a:spcPts val="0"/>
              </a:spcAft>
              <a:buClr>
                <a:schemeClr val="accent1"/>
              </a:buClr>
              <a:buSzPts val="1700"/>
              <a:buFont typeface="Raleway"/>
              <a:buChar char="●"/>
            </a:pPr>
            <a:r>
              <a:rPr lang="en-US" sz="1700">
                <a:solidFill>
                  <a:schemeClr val="accent1"/>
                </a:solidFill>
                <a:latin typeface="Raleway"/>
                <a:ea typeface="Raleway"/>
                <a:cs typeface="Raleway"/>
                <a:sym typeface="Raleway"/>
              </a:rPr>
              <a:t>Vary in degree of maturity </a:t>
            </a:r>
            <a:endParaRPr sz="1700">
              <a:solidFill>
                <a:schemeClr val="accent1"/>
              </a:solidFill>
              <a:latin typeface="Raleway"/>
              <a:ea typeface="Raleway"/>
              <a:cs typeface="Raleway"/>
              <a:sym typeface="Raleway"/>
            </a:endParaRPr>
          </a:p>
          <a:p>
            <a:pPr indent="-336550" lvl="0" marL="342900" rtl="0" algn="l">
              <a:lnSpc>
                <a:spcPct val="115000"/>
              </a:lnSpc>
              <a:spcBef>
                <a:spcPts val="1000"/>
              </a:spcBef>
              <a:spcAft>
                <a:spcPts val="0"/>
              </a:spcAft>
              <a:buClr>
                <a:schemeClr val="accent1"/>
              </a:buClr>
              <a:buSzPts val="1700"/>
              <a:buFont typeface="Raleway"/>
              <a:buChar char="●"/>
            </a:pPr>
            <a:r>
              <a:rPr lang="en-US" sz="1700">
                <a:solidFill>
                  <a:schemeClr val="accent1"/>
                </a:solidFill>
                <a:latin typeface="Raleway"/>
                <a:ea typeface="Raleway"/>
                <a:cs typeface="Raleway"/>
                <a:sym typeface="Raleway"/>
              </a:rPr>
              <a:t>High maturity: life events encountered &amp; dealt with, not a “big deal”, deal with &amp; move on without creating any grief</a:t>
            </a:r>
            <a:endParaRPr sz="1700">
              <a:solidFill>
                <a:schemeClr val="accent1"/>
              </a:solidFill>
              <a:latin typeface="Raleway"/>
              <a:ea typeface="Raleway"/>
              <a:cs typeface="Raleway"/>
              <a:sym typeface="Raleway"/>
            </a:endParaRPr>
          </a:p>
          <a:p>
            <a:pPr indent="-336550" lvl="0" marL="342900" rtl="0" algn="l">
              <a:lnSpc>
                <a:spcPct val="115000"/>
              </a:lnSpc>
              <a:spcBef>
                <a:spcPts val="1000"/>
              </a:spcBef>
              <a:spcAft>
                <a:spcPts val="0"/>
              </a:spcAft>
              <a:buClr>
                <a:schemeClr val="accent1"/>
              </a:buClr>
              <a:buSzPts val="1700"/>
              <a:buFont typeface="Raleway"/>
              <a:buChar char="●"/>
            </a:pPr>
            <a:r>
              <a:rPr lang="en-US" sz="1700">
                <a:solidFill>
                  <a:schemeClr val="accent1"/>
                </a:solidFill>
                <a:latin typeface="Raleway"/>
                <a:ea typeface="Raleway"/>
                <a:cs typeface="Raleway"/>
                <a:sym typeface="Raleway"/>
              </a:rPr>
              <a:t>Mature systems are positive &amp; relaxed, low maturity intense &amp; negative; focus on the negative not the good (is part of regression)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9"/>
          <p:cNvSpPr txBox="1"/>
          <p:nvPr>
            <p:ph type="title"/>
          </p:nvPr>
        </p:nvSpPr>
        <p:spPr>
          <a:xfrm>
            <a:off x="972600" y="1763271"/>
            <a:ext cx="10251300" cy="935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sz="2900"/>
              <a:t>Life pressures &amp; maturity</a:t>
            </a:r>
            <a:endParaRPr sz="2900"/>
          </a:p>
        </p:txBody>
      </p:sp>
      <p:sp>
        <p:nvSpPr>
          <p:cNvPr id="388" name="Google Shape;388;p39"/>
          <p:cNvSpPr txBox="1"/>
          <p:nvPr>
            <p:ph idx="4294967295" type="body"/>
          </p:nvPr>
        </p:nvSpPr>
        <p:spPr>
          <a:xfrm>
            <a:off x="972426" y="2771825"/>
            <a:ext cx="8830800" cy="3650400"/>
          </a:xfrm>
          <a:prstGeom prst="rect">
            <a:avLst/>
          </a:prstGeom>
          <a:noFill/>
          <a:ln>
            <a:noFill/>
          </a:ln>
        </p:spPr>
        <p:txBody>
          <a:bodyPr anchorCtr="0" anchor="t" bIns="45700" lIns="91425" spcFirstLastPara="1" rIns="91425" wrap="square" tIns="45700">
            <a:normAutofit fontScale="62500" lnSpcReduction="10000"/>
          </a:bodyPr>
          <a:lstStyle/>
          <a:p>
            <a:pPr indent="-340134" lvl="0" marL="342900" rtl="0" algn="l">
              <a:spcBef>
                <a:spcPts val="1000"/>
              </a:spcBef>
              <a:spcAft>
                <a:spcPts val="0"/>
              </a:spcAft>
              <a:buClr>
                <a:srgbClr val="000000"/>
              </a:buClr>
              <a:buSzPct val="100000"/>
              <a:buFont typeface="Raleway"/>
              <a:buChar char="●"/>
            </a:pPr>
            <a:r>
              <a:rPr lang="en-US" sz="2810">
                <a:solidFill>
                  <a:srgbClr val="000000"/>
                </a:solidFill>
                <a:latin typeface="Raleway"/>
                <a:ea typeface="Raleway"/>
                <a:cs typeface="Raleway"/>
                <a:sym typeface="Raleway"/>
              </a:rPr>
              <a:t>How life events are dealt with, many families deal with similar issues with a  variation in responses. This variatie is determined by the level of differentiation.  It is not one size fits all as would be implied by cause and effect thinking.   </a:t>
            </a:r>
            <a:endParaRPr sz="2810">
              <a:solidFill>
                <a:srgbClr val="000000"/>
              </a:solidFill>
              <a:latin typeface="Raleway"/>
              <a:ea typeface="Raleway"/>
              <a:cs typeface="Raleway"/>
              <a:sym typeface="Raleway"/>
            </a:endParaRPr>
          </a:p>
          <a:p>
            <a:pPr indent="-340134" lvl="0" marL="342900" rtl="0" algn="l">
              <a:spcBef>
                <a:spcPts val="0"/>
              </a:spcBef>
              <a:spcAft>
                <a:spcPts val="0"/>
              </a:spcAft>
              <a:buClr>
                <a:srgbClr val="000000"/>
              </a:buClr>
              <a:buSzPct val="100000"/>
              <a:buFont typeface="Raleway"/>
              <a:buChar char="●"/>
            </a:pPr>
            <a:r>
              <a:rPr lang="en-US" sz="2810">
                <a:solidFill>
                  <a:srgbClr val="000000"/>
                </a:solidFill>
                <a:latin typeface="Raleway"/>
                <a:ea typeface="Raleway"/>
                <a:cs typeface="Raleway"/>
                <a:sym typeface="Raleway"/>
              </a:rPr>
              <a:t>Vary in amount of goal directed behavior</a:t>
            </a:r>
            <a:endParaRPr sz="2810">
              <a:solidFill>
                <a:srgbClr val="000000"/>
              </a:solidFill>
              <a:latin typeface="Raleway"/>
              <a:ea typeface="Raleway"/>
              <a:cs typeface="Raleway"/>
              <a:sym typeface="Raleway"/>
            </a:endParaRPr>
          </a:p>
          <a:p>
            <a:pPr indent="-340134" lvl="0" marL="342900" rtl="0" algn="l">
              <a:spcBef>
                <a:spcPts val="0"/>
              </a:spcBef>
              <a:spcAft>
                <a:spcPts val="0"/>
              </a:spcAft>
              <a:buClr>
                <a:srgbClr val="000000"/>
              </a:buClr>
              <a:buSzPct val="100000"/>
              <a:buFont typeface="Raleway"/>
              <a:buChar char="●"/>
            </a:pPr>
            <a:r>
              <a:rPr lang="en-US" sz="2810">
                <a:solidFill>
                  <a:srgbClr val="000000"/>
                </a:solidFill>
                <a:latin typeface="Raleway"/>
                <a:ea typeface="Raleway"/>
                <a:cs typeface="Raleway"/>
                <a:sym typeface="Raleway"/>
              </a:rPr>
              <a:t>Vary in ability to be a “self” or individuality</a:t>
            </a:r>
            <a:endParaRPr sz="2810">
              <a:solidFill>
                <a:srgbClr val="000000"/>
              </a:solidFill>
              <a:latin typeface="Raleway"/>
              <a:ea typeface="Raleway"/>
              <a:cs typeface="Raleway"/>
              <a:sym typeface="Raleway"/>
            </a:endParaRPr>
          </a:p>
          <a:p>
            <a:pPr indent="-340134" lvl="0" marL="342900" rtl="0" algn="l">
              <a:spcBef>
                <a:spcPts val="0"/>
              </a:spcBef>
              <a:spcAft>
                <a:spcPts val="0"/>
              </a:spcAft>
              <a:buClr>
                <a:srgbClr val="000000"/>
              </a:buClr>
              <a:buSzPct val="100000"/>
              <a:buFont typeface="Raleway"/>
              <a:buChar char="●"/>
            </a:pPr>
            <a:r>
              <a:rPr lang="en-US" sz="2810">
                <a:solidFill>
                  <a:srgbClr val="000000"/>
                </a:solidFill>
                <a:latin typeface="Raleway"/>
                <a:ea typeface="Raleway"/>
                <a:cs typeface="Raleway"/>
                <a:sym typeface="Raleway"/>
              </a:rPr>
              <a:t>Vary in the systems pressure on the individual to give up self, people that love each other  can  unmercifully press on each other.  </a:t>
            </a:r>
            <a:endParaRPr sz="2810">
              <a:solidFill>
                <a:srgbClr val="000000"/>
              </a:solidFill>
              <a:latin typeface="Raleway"/>
              <a:ea typeface="Raleway"/>
              <a:cs typeface="Raleway"/>
              <a:sym typeface="Raleway"/>
            </a:endParaRPr>
          </a:p>
          <a:p>
            <a:pPr indent="-340134" lvl="0" marL="342900" rtl="0" algn="l">
              <a:spcBef>
                <a:spcPts val="0"/>
              </a:spcBef>
              <a:spcAft>
                <a:spcPts val="0"/>
              </a:spcAft>
              <a:buClr>
                <a:srgbClr val="000000"/>
              </a:buClr>
              <a:buSzPct val="100000"/>
              <a:buFont typeface="Raleway"/>
              <a:buChar char="●"/>
            </a:pPr>
            <a:r>
              <a:rPr lang="en-US" sz="2810">
                <a:solidFill>
                  <a:srgbClr val="000000"/>
                </a:solidFill>
                <a:latin typeface="Raleway"/>
                <a:ea typeface="Raleway"/>
                <a:cs typeface="Raleway"/>
                <a:sym typeface="Raleway"/>
              </a:rPr>
              <a:t>QUANTITY NOT QUALITY: Families deal with similar issues  (conflict external stressors, wanting closeness while being allergic to it.)  The amount of fusion, reactivity and emotional interdependence varies by the level of differentiation.  All of us have a little schizophrenia in us. </a:t>
            </a:r>
            <a:endParaRPr sz="2810">
              <a:solidFill>
                <a:srgbClr val="000000"/>
              </a:solidFill>
              <a:latin typeface="Raleway"/>
              <a:ea typeface="Raleway"/>
              <a:cs typeface="Raleway"/>
              <a:sym typeface="Raleway"/>
            </a:endParaRPr>
          </a:p>
          <a:p>
            <a:pPr indent="-228600" lvl="0" marL="342900" rtl="0" algn="l">
              <a:spcBef>
                <a:spcPts val="1600"/>
              </a:spcBef>
              <a:spcAft>
                <a:spcPts val="0"/>
              </a:spcAft>
              <a:buSzPct val="105882"/>
              <a:buNone/>
            </a:pPr>
            <a:r>
              <a:t/>
            </a:r>
            <a:endParaRPr/>
          </a:p>
        </p:txBody>
      </p:sp>
      <p:sp>
        <p:nvSpPr>
          <p:cNvPr id="389" name="Google Shape;389;p39"/>
          <p:cNvSpPr txBox="1"/>
          <p:nvPr/>
        </p:nvSpPr>
        <p:spPr>
          <a:xfrm>
            <a:off x="1636125" y="572500"/>
            <a:ext cx="86301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solidFill>
                  <a:schemeClr val="accent1"/>
                </a:solidFill>
                <a:latin typeface="Raleway"/>
                <a:ea typeface="Raleway"/>
                <a:cs typeface="Raleway"/>
                <a:sym typeface="Raleway"/>
              </a:rPr>
              <a:t>Variation in Level of Differentiation</a:t>
            </a:r>
            <a:endParaRPr b="1" sz="3500">
              <a:solidFill>
                <a:schemeClr val="accent1"/>
              </a:solidFill>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2"/>
          <p:cNvSpPr txBox="1"/>
          <p:nvPr>
            <p:ph type="title"/>
          </p:nvPr>
        </p:nvSpPr>
        <p:spPr>
          <a:xfrm>
            <a:off x="972600" y="1758200"/>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Examples</a:t>
            </a:r>
            <a:endParaRPr/>
          </a:p>
        </p:txBody>
      </p:sp>
      <p:sp>
        <p:nvSpPr>
          <p:cNvPr id="395" name="Google Shape;395;p42"/>
          <p:cNvSpPr txBox="1"/>
          <p:nvPr>
            <p:ph idx="1" type="body"/>
          </p:nvPr>
        </p:nvSpPr>
        <p:spPr>
          <a:xfrm>
            <a:off x="972600" y="2771833"/>
            <a:ext cx="10251600" cy="3014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 crudely put, the lowest maturity systems start with more symptoms, more stressors, a demanding emotional environment, and a multigenerational history of those same features.”</a:t>
            </a:r>
            <a:endParaRPr/>
          </a:p>
          <a:p>
            <a:pPr indent="-342900" lvl="0" marL="342900" rtl="0" algn="l">
              <a:spcBef>
                <a:spcPts val="1000"/>
              </a:spcBef>
              <a:spcAft>
                <a:spcPts val="0"/>
              </a:spcAft>
              <a:buSzPts val="1800"/>
              <a:buChar char="●"/>
            </a:pPr>
            <a:r>
              <a:rPr lang="en-US"/>
              <a:t>“Whether a system produces new stressors, new emotional burdens, or new opportunities.” James E Jones PHD</a:t>
            </a:r>
            <a:endParaRPr/>
          </a:p>
        </p:txBody>
      </p:sp>
      <p:sp>
        <p:nvSpPr>
          <p:cNvPr id="396" name="Google Shape;396;p42"/>
          <p:cNvSpPr txBox="1"/>
          <p:nvPr/>
        </p:nvSpPr>
        <p:spPr>
          <a:xfrm>
            <a:off x="1618125" y="615050"/>
            <a:ext cx="6995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solidFill>
                  <a:schemeClr val="accent1"/>
                </a:solidFill>
                <a:latin typeface="Raleway"/>
                <a:ea typeface="Raleway"/>
                <a:cs typeface="Raleway"/>
                <a:sym typeface="Raleway"/>
              </a:rPr>
              <a:t>Variation in Level of Differentiation</a:t>
            </a:r>
            <a:endParaRPr b="1" sz="3100">
              <a:solidFill>
                <a:schemeClr val="accent1"/>
              </a:solidFill>
              <a:latin typeface="Raleway"/>
              <a:ea typeface="Raleway"/>
              <a:cs typeface="Raleway"/>
              <a:sym typeface="Raleway"/>
            </a:endParaRPr>
          </a:p>
        </p:txBody>
      </p:sp>
      <p:sp>
        <p:nvSpPr>
          <p:cNvPr id="397" name="Google Shape;397;p42"/>
          <p:cNvSpPr/>
          <p:nvPr/>
        </p:nvSpPr>
        <p:spPr>
          <a:xfrm>
            <a:off x="50600" y="6223475"/>
            <a:ext cx="528900" cy="560700"/>
          </a:xfrm>
          <a:prstGeom prst="su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1"/>
          <p:cNvSpPr txBox="1"/>
          <p:nvPr>
            <p:ph type="title"/>
          </p:nvPr>
        </p:nvSpPr>
        <p:spPr>
          <a:xfrm>
            <a:off x="972600" y="1758200"/>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4000"/>
              <a:buFont typeface="Century Gothic"/>
              <a:buNone/>
            </a:pPr>
            <a:r>
              <a:rPr lang="en-US" sz="4000"/>
              <a:t>Fusion and Anxiety</a:t>
            </a:r>
            <a:endParaRPr/>
          </a:p>
        </p:txBody>
      </p:sp>
      <p:sp>
        <p:nvSpPr>
          <p:cNvPr id="404" name="Google Shape;404;p31"/>
          <p:cNvSpPr txBox="1"/>
          <p:nvPr>
            <p:ph idx="1" type="body"/>
          </p:nvPr>
        </p:nvSpPr>
        <p:spPr>
          <a:xfrm>
            <a:off x="972600" y="2771833"/>
            <a:ext cx="10251600" cy="3014700"/>
          </a:xfrm>
          <a:prstGeom prst="rect">
            <a:avLst/>
          </a:prstGeom>
          <a:noFill/>
          <a:ln>
            <a:noFill/>
          </a:ln>
        </p:spPr>
        <p:txBody>
          <a:bodyPr anchorCtr="0" anchor="t" bIns="45700" lIns="91425" spcFirstLastPara="1" rIns="91425" wrap="square" tIns="45700">
            <a:normAutofit fontScale="92500" lnSpcReduction="10000"/>
          </a:bodyPr>
          <a:lstStyle/>
          <a:p>
            <a:pPr indent="-329565" lvl="0" marL="342900" rtl="0" algn="just">
              <a:lnSpc>
                <a:spcPct val="90000"/>
              </a:lnSpc>
              <a:spcBef>
                <a:spcPts val="0"/>
              </a:spcBef>
              <a:spcAft>
                <a:spcPts val="0"/>
              </a:spcAft>
              <a:buSzPct val="100000"/>
              <a:buChar char="●"/>
            </a:pPr>
            <a:r>
              <a:rPr lang="en-US" sz="2800"/>
              <a:t>“the other variable is the level of anxiety. The lower the level of self, the more reactive the person to anxiety.” </a:t>
            </a:r>
            <a:endParaRPr/>
          </a:p>
          <a:p>
            <a:pPr indent="-329565" lvl="0" marL="342900" rtl="0" algn="just">
              <a:lnSpc>
                <a:spcPct val="90000"/>
              </a:lnSpc>
              <a:spcBef>
                <a:spcPts val="1000"/>
              </a:spcBef>
              <a:spcAft>
                <a:spcPts val="0"/>
              </a:spcAft>
              <a:buSzPct val="100000"/>
              <a:buChar char="●"/>
            </a:pPr>
            <a:r>
              <a:rPr lang="en-US" sz="2800"/>
              <a:t>The more the emotional </a:t>
            </a:r>
            <a:r>
              <a:rPr lang="en-US" sz="2800"/>
              <a:t>interdependence</a:t>
            </a:r>
            <a:r>
              <a:rPr lang="en-US" sz="2800"/>
              <a:t>, the more the potential threat in the others response, the more the perception of threat</a:t>
            </a:r>
            <a:endParaRPr/>
          </a:p>
          <a:p>
            <a:pPr indent="-329565" lvl="0" marL="342900" rtl="0" algn="just">
              <a:lnSpc>
                <a:spcPct val="90000"/>
              </a:lnSpc>
              <a:spcBef>
                <a:spcPts val="1000"/>
              </a:spcBef>
              <a:spcAft>
                <a:spcPts val="0"/>
              </a:spcAft>
              <a:buSzPct val="100000"/>
              <a:buChar char="●"/>
            </a:pPr>
            <a:r>
              <a:rPr lang="en-US" sz="2800"/>
              <a:t>The family emotional system (behavior, sensitivities and mental processes of its members) changes with the amount of tension or anxiety in the system. Tension can come &amp; go or it can become fixed and chronic</a:t>
            </a:r>
            <a:endParaRPr/>
          </a:p>
        </p:txBody>
      </p:sp>
      <p:sp>
        <p:nvSpPr>
          <p:cNvPr id="405" name="Google Shape;405;p31"/>
          <p:cNvSpPr txBox="1"/>
          <p:nvPr/>
        </p:nvSpPr>
        <p:spPr>
          <a:xfrm>
            <a:off x="1628775" y="615050"/>
            <a:ext cx="6995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solidFill>
                  <a:schemeClr val="accent1"/>
                </a:solidFill>
                <a:latin typeface="Raleway"/>
                <a:ea typeface="Raleway"/>
                <a:cs typeface="Raleway"/>
                <a:sym typeface="Raleway"/>
              </a:rPr>
              <a:t>Variation in Level of Differentiation</a:t>
            </a:r>
            <a:endParaRPr b="1" sz="3100">
              <a:solidFill>
                <a:schemeClr val="accent1"/>
              </a:solidFill>
              <a:latin typeface="Raleway"/>
              <a:ea typeface="Raleway"/>
              <a:cs typeface="Raleway"/>
              <a:sym typeface="Ralewa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10" name="Shape 410"/>
        <p:cNvGrpSpPr/>
        <p:nvPr/>
      </p:nvGrpSpPr>
      <p:grpSpPr>
        <a:xfrm>
          <a:off x="0" y="0"/>
          <a:ext cx="0" cy="0"/>
          <a:chOff x="0" y="0"/>
          <a:chExt cx="0" cy="0"/>
        </a:xfrm>
      </p:grpSpPr>
      <p:sp>
        <p:nvSpPr>
          <p:cNvPr id="411" name="Google Shape;411;p33"/>
          <p:cNvSpPr txBox="1"/>
          <p:nvPr>
            <p:ph type="title"/>
          </p:nvPr>
        </p:nvSpPr>
        <p:spPr>
          <a:xfrm>
            <a:off x="1480275" y="1843300"/>
            <a:ext cx="10961700" cy="12810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4000"/>
              <a:t>Fusion and Chronic Anxiety </a:t>
            </a:r>
            <a:endParaRPr sz="4000"/>
          </a:p>
          <a:p>
            <a:pPr indent="0" lvl="0" marL="0" rtl="0" algn="l">
              <a:spcBef>
                <a:spcPts val="0"/>
              </a:spcBef>
              <a:spcAft>
                <a:spcPts val="0"/>
              </a:spcAft>
              <a:buClr>
                <a:srgbClr val="262626"/>
              </a:buClr>
              <a:buSzPct val="100000"/>
              <a:buFont typeface="Century Gothic"/>
              <a:buNone/>
            </a:pPr>
            <a:r>
              <a:rPr lang="en-US" sz="4000"/>
              <a:t>determined the</a:t>
            </a:r>
            <a:r>
              <a:rPr lang="en-US" sz="4000"/>
              <a:t> level of differentiation</a:t>
            </a:r>
            <a:endParaRPr/>
          </a:p>
        </p:txBody>
      </p:sp>
      <p:sp>
        <p:nvSpPr>
          <p:cNvPr id="412" name="Google Shape;412;p33"/>
          <p:cNvSpPr txBox="1"/>
          <p:nvPr>
            <p:ph idx="1" type="body"/>
          </p:nvPr>
        </p:nvSpPr>
        <p:spPr>
          <a:xfrm>
            <a:off x="1641425" y="3352800"/>
            <a:ext cx="9825900" cy="2530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800"/>
              <a:buNone/>
            </a:pPr>
            <a:r>
              <a:rPr lang="en-US" sz="3700">
                <a:latin typeface="Raleway"/>
                <a:ea typeface="Raleway"/>
                <a:cs typeface="Raleway"/>
                <a:sym typeface="Raleway"/>
              </a:rPr>
              <a:t>   </a:t>
            </a:r>
            <a:r>
              <a:rPr lang="en-US" sz="2600">
                <a:latin typeface="Raleway"/>
                <a:ea typeface="Raleway"/>
                <a:cs typeface="Raleway"/>
                <a:sym typeface="Raleway"/>
              </a:rPr>
              <a:t>“In an emotional field of sustained high anxiety, the over-all level of differentiation will move slowly toward greater undifferentiation.” (Bowen, p. 537)</a:t>
            </a:r>
            <a:endParaRPr sz="2600">
              <a:latin typeface="Raleway"/>
              <a:ea typeface="Raleway"/>
              <a:cs typeface="Raleway"/>
              <a:sym typeface="Raleway"/>
            </a:endParaRPr>
          </a:p>
          <a:p>
            <a:pPr indent="-342900" lvl="0" marL="342900" rtl="0" algn="l">
              <a:lnSpc>
                <a:spcPct val="90000"/>
              </a:lnSpc>
              <a:spcBef>
                <a:spcPts val="1500"/>
              </a:spcBef>
              <a:spcAft>
                <a:spcPts val="0"/>
              </a:spcAft>
              <a:buSzPts val="1800"/>
              <a:buNone/>
            </a:pPr>
            <a:r>
              <a:rPr lang="en-US" sz="2600">
                <a:latin typeface="Raleway"/>
                <a:ea typeface="Raleway"/>
                <a:cs typeface="Raleway"/>
                <a:sym typeface="Raleway"/>
              </a:rPr>
              <a:t>   “The lower the level of basic differentiation, the higher the average level of chronic anxiety.” (Kerr-Bowen, p. 115)</a:t>
            </a:r>
            <a:endParaRPr sz="3700">
              <a:latin typeface="Raleway"/>
              <a:ea typeface="Raleway"/>
              <a:cs typeface="Raleway"/>
              <a:sym typeface="Raleway"/>
            </a:endParaRPr>
          </a:p>
        </p:txBody>
      </p:sp>
      <p:sp>
        <p:nvSpPr>
          <p:cNvPr id="413" name="Google Shape;413;p33"/>
          <p:cNvSpPr txBox="1"/>
          <p:nvPr/>
        </p:nvSpPr>
        <p:spPr>
          <a:xfrm>
            <a:off x="1641425" y="636300"/>
            <a:ext cx="6995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solidFill>
                  <a:schemeClr val="accent1"/>
                </a:solidFill>
                <a:latin typeface="Raleway"/>
                <a:ea typeface="Raleway"/>
                <a:cs typeface="Raleway"/>
                <a:sym typeface="Raleway"/>
              </a:rPr>
              <a:t>Variation in Level of Differentiation</a:t>
            </a:r>
            <a:endParaRPr sz="3100">
              <a:solidFill>
                <a:schemeClr val="accent1"/>
              </a:solidFill>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0"/>
          <p:cNvSpPr/>
          <p:nvPr/>
        </p:nvSpPr>
        <p:spPr>
          <a:xfrm>
            <a:off x="1379475" y="1932400"/>
            <a:ext cx="10536600" cy="53313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2300">
                <a:solidFill>
                  <a:schemeClr val="dk1"/>
                </a:solidFill>
                <a:latin typeface="Raleway"/>
                <a:ea typeface="Raleway"/>
                <a:cs typeface="Raleway"/>
                <a:sym typeface="Raleway"/>
              </a:rPr>
              <a:t>What I think the theory says is that a person's basic level of differentiation of self,  governs his vulnerability to emotional fusion in emotionally significant relationships.</a:t>
            </a:r>
            <a:endParaRPr sz="2300">
              <a:solidFill>
                <a:schemeClr val="dk1"/>
              </a:solidFill>
              <a:latin typeface="Raleway"/>
              <a:ea typeface="Raleway"/>
              <a:cs typeface="Raleway"/>
              <a:sym typeface="Raleway"/>
            </a:endParaRPr>
          </a:p>
          <a:p>
            <a:pPr indent="0" lvl="0" marL="0" marR="0" rtl="0" algn="l">
              <a:lnSpc>
                <a:spcPct val="80000"/>
              </a:lnSpc>
              <a:spcBef>
                <a:spcPts val="0"/>
              </a:spcBef>
              <a:spcAft>
                <a:spcPts val="0"/>
              </a:spcAft>
              <a:buNone/>
            </a:pPr>
            <a:r>
              <a:t/>
            </a:r>
            <a:endParaRPr sz="2300">
              <a:solidFill>
                <a:schemeClr val="dk1"/>
              </a:solidFill>
              <a:latin typeface="Raleway"/>
              <a:ea typeface="Raleway"/>
              <a:cs typeface="Raleway"/>
              <a:sym typeface="Raleway"/>
            </a:endParaRPr>
          </a:p>
          <a:p>
            <a:pPr indent="0" lvl="0" marL="0" marR="0" rtl="0" algn="l">
              <a:lnSpc>
                <a:spcPct val="80000"/>
              </a:lnSpc>
              <a:spcBef>
                <a:spcPts val="0"/>
              </a:spcBef>
              <a:spcAft>
                <a:spcPts val="0"/>
              </a:spcAft>
              <a:buNone/>
            </a:pPr>
            <a:r>
              <a:rPr lang="en-US" sz="2300">
                <a:solidFill>
                  <a:schemeClr val="dk1"/>
                </a:solidFill>
                <a:latin typeface="Raleway"/>
                <a:ea typeface="Raleway"/>
                <a:cs typeface="Raleway"/>
                <a:sym typeface="Raleway"/>
              </a:rPr>
              <a:t>The degree of fusion renders the relationship system more or less vulnerable to escalations of chronic anxiety and associated emotional reactivity.</a:t>
            </a:r>
            <a:endParaRPr sz="2300">
              <a:solidFill>
                <a:schemeClr val="dk1"/>
              </a:solidFill>
              <a:latin typeface="Raleway"/>
              <a:ea typeface="Raleway"/>
              <a:cs typeface="Raleway"/>
              <a:sym typeface="Raleway"/>
            </a:endParaRPr>
          </a:p>
          <a:p>
            <a:pPr indent="0" lvl="0" marL="0" marR="0" rtl="0" algn="l">
              <a:lnSpc>
                <a:spcPct val="80000"/>
              </a:lnSpc>
              <a:spcBef>
                <a:spcPts val="0"/>
              </a:spcBef>
              <a:spcAft>
                <a:spcPts val="0"/>
              </a:spcAft>
              <a:buNone/>
            </a:pPr>
            <a:r>
              <a:t/>
            </a:r>
            <a:endParaRPr sz="2300">
              <a:solidFill>
                <a:schemeClr val="dk1"/>
              </a:solidFill>
              <a:latin typeface="Raleway"/>
              <a:ea typeface="Raleway"/>
              <a:cs typeface="Raleway"/>
              <a:sym typeface="Raleway"/>
            </a:endParaRPr>
          </a:p>
          <a:p>
            <a:pPr indent="0" lvl="0" marL="0" marR="0" rtl="0" algn="l">
              <a:lnSpc>
                <a:spcPct val="80000"/>
              </a:lnSpc>
              <a:spcBef>
                <a:spcPts val="0"/>
              </a:spcBef>
              <a:spcAft>
                <a:spcPts val="0"/>
              </a:spcAft>
              <a:buNone/>
            </a:pPr>
            <a:r>
              <a:rPr lang="en-US" sz="2300">
                <a:solidFill>
                  <a:schemeClr val="dk1"/>
                </a:solidFill>
                <a:latin typeface="Raleway"/>
                <a:ea typeface="Raleway"/>
                <a:cs typeface="Raleway"/>
                <a:sym typeface="Raleway"/>
              </a:rPr>
              <a:t>Heightened and sustained reactivity renders the system more vulnerable to disruption. M Kerr, MD </a:t>
            </a:r>
            <a:endParaRPr sz="1900">
              <a:latin typeface="Raleway"/>
              <a:ea typeface="Raleway"/>
              <a:cs typeface="Raleway"/>
              <a:sym typeface="Raleway"/>
            </a:endParaRPr>
          </a:p>
          <a:p>
            <a:pPr indent="0" lvl="0" marL="0" marR="0" rtl="0" algn="l">
              <a:lnSpc>
                <a:spcPct val="80000"/>
              </a:lnSpc>
              <a:spcBef>
                <a:spcPts val="0"/>
              </a:spcBef>
              <a:spcAft>
                <a:spcPts val="0"/>
              </a:spcAft>
              <a:buNone/>
            </a:pPr>
            <a:r>
              <a:t/>
            </a:r>
            <a:endParaRPr sz="2300">
              <a:solidFill>
                <a:schemeClr val="dk1"/>
              </a:solidFill>
              <a:latin typeface="Raleway"/>
              <a:ea typeface="Raleway"/>
              <a:cs typeface="Raleway"/>
              <a:sym typeface="Raleway"/>
            </a:endParaRPr>
          </a:p>
          <a:p>
            <a:pPr indent="0" lvl="0" marL="0" marR="0" rtl="0" algn="l">
              <a:lnSpc>
                <a:spcPct val="80000"/>
              </a:lnSpc>
              <a:spcBef>
                <a:spcPts val="0"/>
              </a:spcBef>
              <a:spcAft>
                <a:spcPts val="0"/>
              </a:spcAft>
              <a:buNone/>
            </a:pPr>
            <a:r>
              <a:rPr lang="en-US" sz="2300">
                <a:solidFill>
                  <a:schemeClr val="dk1"/>
                </a:solidFill>
                <a:latin typeface="Raleway"/>
                <a:ea typeface="Raleway"/>
                <a:cs typeface="Raleway"/>
                <a:sym typeface="Raleway"/>
              </a:rPr>
              <a:t>Relationship disruption as a common denominator of  symptoms</a:t>
            </a:r>
            <a:endParaRPr sz="1900">
              <a:latin typeface="Raleway"/>
              <a:ea typeface="Raleway"/>
              <a:cs typeface="Raleway"/>
              <a:sym typeface="Raleway"/>
            </a:endParaRPr>
          </a:p>
        </p:txBody>
      </p:sp>
      <p:sp>
        <p:nvSpPr>
          <p:cNvPr id="420" name="Google Shape;420;p30"/>
          <p:cNvSpPr txBox="1"/>
          <p:nvPr/>
        </p:nvSpPr>
        <p:spPr>
          <a:xfrm>
            <a:off x="1379475" y="572525"/>
            <a:ext cx="6995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solidFill>
                  <a:schemeClr val="accent1"/>
                </a:solidFill>
                <a:latin typeface="Raleway"/>
                <a:ea typeface="Raleway"/>
                <a:cs typeface="Raleway"/>
                <a:sym typeface="Raleway"/>
              </a:rPr>
              <a:t>Variation in Level of Differentiation</a:t>
            </a:r>
            <a:endParaRPr sz="3100">
              <a:solidFill>
                <a:schemeClr val="accent1"/>
              </a:solidFill>
              <a:latin typeface="Raleway"/>
              <a:ea typeface="Raleway"/>
              <a:cs typeface="Raleway"/>
              <a:sym typeface="Raleway"/>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0"/>
          <p:cNvSpPr txBox="1"/>
          <p:nvPr>
            <p:ph type="title"/>
          </p:nvPr>
        </p:nvSpPr>
        <p:spPr>
          <a:xfrm>
            <a:off x="972600" y="1758200"/>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4000"/>
              <a:buFont typeface="Century Gothic"/>
              <a:buNone/>
            </a:pPr>
            <a:r>
              <a:rPr i="1" lang="en-US" sz="3200"/>
              <a:t>  Connection and cut-off</a:t>
            </a:r>
            <a:endParaRPr i="1" sz="3100"/>
          </a:p>
        </p:txBody>
      </p:sp>
      <p:sp>
        <p:nvSpPr>
          <p:cNvPr id="427" name="Google Shape;427;p40"/>
          <p:cNvSpPr txBox="1"/>
          <p:nvPr>
            <p:ph idx="1" type="body"/>
          </p:nvPr>
        </p:nvSpPr>
        <p:spPr>
          <a:xfrm>
            <a:off x="972600" y="2771833"/>
            <a:ext cx="10251600" cy="3014700"/>
          </a:xfrm>
          <a:prstGeom prst="rect">
            <a:avLst/>
          </a:prstGeom>
          <a:noFill/>
          <a:ln>
            <a:noFill/>
          </a:ln>
        </p:spPr>
        <p:txBody>
          <a:bodyPr anchorCtr="0" anchor="t" bIns="45700" lIns="91425" spcFirstLastPara="1" rIns="91425" wrap="square" tIns="45700">
            <a:normAutofit lnSpcReduction="20000"/>
          </a:bodyPr>
          <a:lstStyle/>
          <a:p>
            <a:pPr indent="0" lvl="0" marL="342900" rtl="0" algn="just">
              <a:lnSpc>
                <a:spcPct val="90000"/>
              </a:lnSpc>
              <a:spcBef>
                <a:spcPts val="0"/>
              </a:spcBef>
              <a:spcAft>
                <a:spcPts val="0"/>
              </a:spcAft>
              <a:buNone/>
            </a:pPr>
            <a:r>
              <a:rPr lang="en-US" sz="2800"/>
              <a:t>“All people have an emotional attachment to their parents that is more intense than most permit themselves to believe. At one extreme are those who continue to live within the parental emotional field. There are those who deny the attachment while living near the parents and who do more definite  “cutoffs” from parents than others who live at a distance. At the other extreme are those who cut off from parents and leave home and never return nor communicate with them again.” Bowen 433</a:t>
            </a:r>
            <a:endParaRPr/>
          </a:p>
        </p:txBody>
      </p:sp>
      <p:sp>
        <p:nvSpPr>
          <p:cNvPr id="428" name="Google Shape;428;p40"/>
          <p:cNvSpPr txBox="1"/>
          <p:nvPr/>
        </p:nvSpPr>
        <p:spPr>
          <a:xfrm>
            <a:off x="1596875" y="625675"/>
            <a:ext cx="81363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300">
                <a:solidFill>
                  <a:schemeClr val="accent1"/>
                </a:solidFill>
                <a:latin typeface="Raleway"/>
                <a:ea typeface="Raleway"/>
                <a:cs typeface="Raleway"/>
                <a:sym typeface="Raleway"/>
              </a:rPr>
              <a:t>Variation in Level of Differentiation</a:t>
            </a:r>
            <a:endParaRPr b="1" sz="3300">
              <a:solidFill>
                <a:schemeClr val="accent1"/>
              </a:solidFill>
              <a:latin typeface="Raleway"/>
              <a:ea typeface="Raleway"/>
              <a:cs typeface="Raleway"/>
              <a:sym typeface="Raleway"/>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4"/>
          <p:cNvSpPr txBox="1"/>
          <p:nvPr>
            <p:ph type="ctrTitle"/>
          </p:nvPr>
        </p:nvSpPr>
        <p:spPr>
          <a:xfrm>
            <a:off x="972600" y="1763267"/>
            <a:ext cx="10250700" cy="2219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sz="3000"/>
              <a:t>Levels of </a:t>
            </a:r>
            <a:r>
              <a:rPr lang="en-US" sz="3000"/>
              <a:t>Differentiation of the family emotional unit can be seen in psychosocial evaluations. </a:t>
            </a:r>
            <a:r>
              <a:rPr lang="en-US" sz="3000"/>
              <a:t> </a:t>
            </a:r>
            <a:endParaRPr sz="3000"/>
          </a:p>
        </p:txBody>
      </p:sp>
      <p:sp>
        <p:nvSpPr>
          <p:cNvPr id="434" name="Google Shape;434;p44"/>
          <p:cNvSpPr txBox="1"/>
          <p:nvPr>
            <p:ph idx="1" type="subTitle"/>
          </p:nvPr>
        </p:nvSpPr>
        <p:spPr>
          <a:xfrm>
            <a:off x="970650" y="2901428"/>
            <a:ext cx="10250700" cy="26487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SzPts val="2000"/>
              <a:buChar char="●"/>
            </a:pPr>
            <a:r>
              <a:rPr lang="en-US" sz="2000"/>
              <a:t>Large part of the family assessment process </a:t>
            </a:r>
            <a:endParaRPr sz="2000"/>
          </a:p>
          <a:p>
            <a:pPr indent="-355600" lvl="0" marL="457200" rtl="0" algn="l">
              <a:spcBef>
                <a:spcPts val="0"/>
              </a:spcBef>
              <a:spcAft>
                <a:spcPts val="0"/>
              </a:spcAft>
              <a:buSzPts val="2000"/>
              <a:buChar char="●"/>
            </a:pPr>
            <a:r>
              <a:rPr lang="en-US" sz="2000"/>
              <a:t>For ex.  Number of marriages, births,  length of  marriage,  geographic location.</a:t>
            </a:r>
            <a:endParaRPr sz="2000"/>
          </a:p>
          <a:p>
            <a:pPr indent="-355600" lvl="0" marL="457200" rtl="0" algn="l">
              <a:spcBef>
                <a:spcPts val="0"/>
              </a:spcBef>
              <a:spcAft>
                <a:spcPts val="0"/>
              </a:spcAft>
              <a:buSzPts val="2000"/>
              <a:buChar char="●"/>
            </a:pPr>
            <a:r>
              <a:rPr lang="en-US" sz="2000"/>
              <a:t>This information, if in a psychosocial evaluation, can trace the emotional and relationship system. </a:t>
            </a:r>
            <a:endParaRPr sz="2000"/>
          </a:p>
          <a:p>
            <a:pPr indent="-355600" lvl="0" marL="457200" rtl="0" algn="l">
              <a:spcBef>
                <a:spcPts val="0"/>
              </a:spcBef>
              <a:spcAft>
                <a:spcPts val="0"/>
              </a:spcAft>
              <a:buSzPts val="2000"/>
              <a:buChar char="●"/>
            </a:pPr>
            <a:r>
              <a:rPr lang="en-US" sz="2000"/>
              <a:t>Knowable patterns, processes</a:t>
            </a:r>
            <a:endParaRPr sz="2000"/>
          </a:p>
          <a:p>
            <a:pPr indent="-355600" lvl="0" marL="457200" rtl="0" algn="l">
              <a:spcBef>
                <a:spcPts val="0"/>
              </a:spcBef>
              <a:spcAft>
                <a:spcPts val="0"/>
              </a:spcAft>
              <a:buSzPts val="2000"/>
              <a:buChar char="●"/>
            </a:pPr>
            <a:r>
              <a:rPr lang="en-US" sz="2000"/>
              <a:t>Pattern in relationships</a:t>
            </a:r>
            <a:endParaRPr sz="2000"/>
          </a:p>
          <a:p>
            <a:pPr indent="-355600" lvl="0" marL="457200" rtl="0" algn="l">
              <a:spcBef>
                <a:spcPts val="0"/>
              </a:spcBef>
              <a:spcAft>
                <a:spcPts val="0"/>
              </a:spcAft>
              <a:buSzPts val="2000"/>
              <a:buChar char="●"/>
            </a:pPr>
            <a:r>
              <a:rPr lang="en-US" sz="2000"/>
              <a:t>Functional facts trace emotional process</a:t>
            </a:r>
            <a:endParaRPr sz="2000"/>
          </a:p>
        </p:txBody>
      </p:sp>
      <p:sp>
        <p:nvSpPr>
          <p:cNvPr id="435" name="Google Shape;435;p44"/>
          <p:cNvSpPr txBox="1"/>
          <p:nvPr/>
        </p:nvSpPr>
        <p:spPr>
          <a:xfrm>
            <a:off x="1607500" y="604400"/>
            <a:ext cx="6995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solidFill>
                  <a:schemeClr val="accent1"/>
                </a:solidFill>
                <a:latin typeface="Raleway"/>
                <a:ea typeface="Raleway"/>
                <a:cs typeface="Raleway"/>
                <a:sym typeface="Raleway"/>
              </a:rPr>
              <a:t>Variation in Level of Differentiation</a:t>
            </a:r>
            <a:endParaRPr sz="3100">
              <a:solidFill>
                <a:schemeClr val="accent1"/>
              </a:solidFill>
              <a:latin typeface="Raleway"/>
              <a:ea typeface="Raleway"/>
              <a:cs typeface="Raleway"/>
              <a:sym typeface="Raleway"/>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6"/>
          <p:cNvSpPr txBox="1"/>
          <p:nvPr>
            <p:ph type="title"/>
          </p:nvPr>
        </p:nvSpPr>
        <p:spPr>
          <a:xfrm>
            <a:off x="972600" y="1758200"/>
            <a:ext cx="10251300" cy="7137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2857"/>
              <a:buFont typeface="Century Gothic"/>
              <a:buNone/>
            </a:pPr>
            <a:r>
              <a:rPr lang="en-US"/>
              <a:t>Where would you place the families that  you work with on this continuum?</a:t>
            </a:r>
            <a:br>
              <a:rPr lang="en-US"/>
            </a:br>
            <a:endParaRPr/>
          </a:p>
        </p:txBody>
      </p:sp>
      <p:sp>
        <p:nvSpPr>
          <p:cNvPr id="442" name="Google Shape;442;p46"/>
          <p:cNvSpPr txBox="1"/>
          <p:nvPr>
            <p:ph idx="1" type="body"/>
          </p:nvPr>
        </p:nvSpPr>
        <p:spPr>
          <a:xfrm>
            <a:off x="972434" y="2771833"/>
            <a:ext cx="5032500" cy="3014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Where would you place your own family on the continuum?</a:t>
            </a:r>
            <a:endParaRPr/>
          </a:p>
          <a:p>
            <a:pPr indent="-228600" lvl="0" marL="342900" rtl="0" algn="l">
              <a:spcBef>
                <a:spcPts val="1000"/>
              </a:spcBef>
              <a:spcAft>
                <a:spcPts val="0"/>
              </a:spcAft>
              <a:buSzPts val="1800"/>
              <a:buNone/>
            </a:pPr>
            <a:r>
              <a:t/>
            </a:r>
            <a:endParaRPr/>
          </a:p>
        </p:txBody>
      </p:sp>
      <p:sp>
        <p:nvSpPr>
          <p:cNvPr id="443" name="Google Shape;443;p46"/>
          <p:cNvSpPr txBox="1"/>
          <p:nvPr/>
        </p:nvSpPr>
        <p:spPr>
          <a:xfrm>
            <a:off x="1575600" y="698200"/>
            <a:ext cx="6995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solidFill>
                  <a:schemeClr val="accent1"/>
                </a:solidFill>
                <a:latin typeface="Raleway"/>
                <a:ea typeface="Raleway"/>
                <a:cs typeface="Raleway"/>
                <a:sym typeface="Raleway"/>
              </a:rPr>
              <a:t>Variation in Level of Differentiation</a:t>
            </a:r>
            <a:endParaRPr sz="3100">
              <a:solidFill>
                <a:schemeClr val="accent1"/>
              </a:solidFill>
              <a:latin typeface="Raleway"/>
              <a:ea typeface="Raleway"/>
              <a:cs typeface="Raleway"/>
              <a:sym typeface="Ralewa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1"/>
          <p:cNvSpPr txBox="1"/>
          <p:nvPr>
            <p:ph type="title"/>
          </p:nvPr>
        </p:nvSpPr>
        <p:spPr>
          <a:xfrm>
            <a:off x="972600" y="1758200"/>
            <a:ext cx="102513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4000"/>
              <a:buFont typeface="Century Gothic"/>
              <a:buNone/>
            </a:pPr>
            <a:r>
              <a:rPr lang="en-US" sz="4000"/>
              <a:t>Families as a resource… or not</a:t>
            </a:r>
            <a:endParaRPr sz="4000"/>
          </a:p>
        </p:txBody>
      </p:sp>
      <p:sp>
        <p:nvSpPr>
          <p:cNvPr id="450" name="Google Shape;450;p41"/>
          <p:cNvSpPr txBox="1"/>
          <p:nvPr>
            <p:ph idx="1" type="body"/>
          </p:nvPr>
        </p:nvSpPr>
        <p:spPr>
          <a:xfrm>
            <a:off x="972434" y="2771833"/>
            <a:ext cx="5032500" cy="3014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Variables within unit</a:t>
            </a:r>
            <a:endParaRPr/>
          </a:p>
          <a:p>
            <a:pPr indent="-342900" lvl="0" marL="342900" rtl="0" algn="l">
              <a:spcBef>
                <a:spcPts val="1000"/>
              </a:spcBef>
              <a:spcAft>
                <a:spcPts val="0"/>
              </a:spcAft>
              <a:buSzPts val="1800"/>
              <a:buChar char="●"/>
            </a:pPr>
            <a:r>
              <a:rPr lang="en-US" u="sng"/>
              <a:t>Increase</a:t>
            </a:r>
            <a:r>
              <a:rPr lang="en-US"/>
              <a:t>  ability to deal with stressors </a:t>
            </a:r>
            <a:endParaRPr/>
          </a:p>
          <a:p>
            <a:pPr indent="-342900" lvl="0" marL="342900" rtl="0" algn="l">
              <a:spcBef>
                <a:spcPts val="1000"/>
              </a:spcBef>
              <a:spcAft>
                <a:spcPts val="0"/>
              </a:spcAft>
              <a:buSzPts val="1800"/>
              <a:buChar char="●"/>
            </a:pPr>
            <a:r>
              <a:rPr lang="en-US" u="sng"/>
              <a:t>Decrease</a:t>
            </a:r>
            <a:r>
              <a:rPr lang="en-US"/>
              <a:t> ability to deal with stressors </a:t>
            </a:r>
            <a:endParaRPr/>
          </a:p>
        </p:txBody>
      </p:sp>
      <p:sp>
        <p:nvSpPr>
          <p:cNvPr id="451" name="Google Shape;451;p41"/>
          <p:cNvSpPr txBox="1"/>
          <p:nvPr/>
        </p:nvSpPr>
        <p:spPr>
          <a:xfrm>
            <a:off x="1628775" y="646925"/>
            <a:ext cx="6995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solidFill>
                  <a:schemeClr val="accent1"/>
                </a:solidFill>
                <a:latin typeface="Raleway"/>
                <a:ea typeface="Raleway"/>
                <a:cs typeface="Raleway"/>
                <a:sym typeface="Raleway"/>
              </a:rPr>
              <a:t>Variation in Level of Differentiation</a:t>
            </a:r>
            <a:endParaRPr b="1" sz="3100">
              <a:solidFill>
                <a:schemeClr val="accent1"/>
              </a:solidFill>
              <a:latin typeface="Raleway"/>
              <a:ea typeface="Raleway"/>
              <a:cs typeface="Raleway"/>
              <a:sym typeface="Raleway"/>
            </a:endParaRPr>
          </a:p>
        </p:txBody>
      </p:sp>
      <p:sp>
        <p:nvSpPr>
          <p:cNvPr id="452" name="Google Shape;452;p41"/>
          <p:cNvSpPr txBox="1"/>
          <p:nvPr/>
        </p:nvSpPr>
        <p:spPr>
          <a:xfrm>
            <a:off x="182875" y="6369000"/>
            <a:ext cx="789600" cy="3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accent1"/>
                </a:solidFill>
                <a:latin typeface="Lato"/>
                <a:ea typeface="Lato"/>
                <a:cs typeface="Lato"/>
                <a:sym typeface="Lato"/>
              </a:rPr>
              <a:t>39/90</a:t>
            </a:r>
            <a:endParaRPr sz="1700">
              <a:solidFill>
                <a:schemeClr val="accen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
          <p:cNvSpPr txBox="1"/>
          <p:nvPr>
            <p:ph type="title"/>
          </p:nvPr>
        </p:nvSpPr>
        <p:spPr>
          <a:xfrm>
            <a:off x="887525" y="583067"/>
            <a:ext cx="10251300" cy="2024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MISSION</a:t>
            </a:r>
            <a:endParaRPr/>
          </a:p>
        </p:txBody>
      </p:sp>
      <p:sp>
        <p:nvSpPr>
          <p:cNvPr id="167" name="Google Shape;167;p4"/>
          <p:cNvSpPr txBox="1"/>
          <p:nvPr>
            <p:ph idx="4294967295"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0" lvl="0" marL="342900" rtl="0" algn="just">
              <a:spcBef>
                <a:spcPts val="0"/>
              </a:spcBef>
              <a:spcAft>
                <a:spcPts val="0"/>
              </a:spcAft>
              <a:buNone/>
            </a:pPr>
            <a:r>
              <a:rPr lang="en-US" sz="2200">
                <a:solidFill>
                  <a:schemeClr val="dk2"/>
                </a:solidFill>
                <a:latin typeface="Raleway"/>
                <a:ea typeface="Raleway"/>
                <a:cs typeface="Raleway"/>
                <a:sym typeface="Raleway"/>
              </a:rPr>
              <a:t>The KC Center for Family is a 501(c)3 organization dedicated to accurately representing, applying and expanding Bowen family systems theory in the regional area. The intent of the variation in programs offered is to be open to all interested individuals in learning to apply the theory to their personal and professional lives and assist in effectively managing the challenges they face individually, in their families, organizations and communities. </a:t>
            </a:r>
            <a:r>
              <a:rPr lang="en-US" sz="2200">
                <a:latin typeface="Raleway"/>
                <a:ea typeface="Raleway"/>
                <a:cs typeface="Raleway"/>
                <a:sym typeface="Raleway"/>
              </a:rPr>
              <a:t>  </a:t>
            </a:r>
            <a:endParaRPr sz="2200">
              <a:latin typeface="Raleway"/>
              <a:ea typeface="Raleway"/>
              <a:cs typeface="Raleway"/>
              <a:sym typeface="Ralewa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7"/>
          <p:cNvSpPr txBox="1"/>
          <p:nvPr>
            <p:ph type="title"/>
          </p:nvPr>
        </p:nvSpPr>
        <p:spPr>
          <a:xfrm>
            <a:off x="972600" y="1763267"/>
            <a:ext cx="10251300" cy="2024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Comments and questions</a:t>
            </a:r>
            <a:endParaRPr/>
          </a:p>
        </p:txBody>
      </p:sp>
      <p:sp>
        <p:nvSpPr>
          <p:cNvPr id="459" name="Google Shape;459;p47"/>
          <p:cNvSpPr/>
          <p:nvPr/>
        </p:nvSpPr>
        <p:spPr>
          <a:xfrm>
            <a:off x="50600" y="6223475"/>
            <a:ext cx="528900" cy="560700"/>
          </a:xfrm>
          <a:prstGeom prst="su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8"/>
          <p:cNvSpPr txBox="1"/>
          <p:nvPr>
            <p:ph type="title"/>
          </p:nvPr>
        </p:nvSpPr>
        <p:spPr>
          <a:xfrm>
            <a:off x="972600" y="1758200"/>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 &amp; families</a:t>
            </a:r>
            <a:endParaRPr/>
          </a:p>
        </p:txBody>
      </p:sp>
      <p:sp>
        <p:nvSpPr>
          <p:cNvPr id="466" name="Google Shape;466;p48"/>
          <p:cNvSpPr txBox="1"/>
          <p:nvPr>
            <p:ph idx="1" type="body"/>
          </p:nvPr>
        </p:nvSpPr>
        <p:spPr>
          <a:xfrm>
            <a:off x="972600" y="2771833"/>
            <a:ext cx="10251600" cy="3014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t>Sooo….  I have covered  the history of  social workers and families,  two of the basic concepts of the BFST and now on to the application of these ideas.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9"/>
          <p:cNvSpPr txBox="1"/>
          <p:nvPr>
            <p:ph type="title"/>
          </p:nvPr>
        </p:nvSpPr>
        <p:spPr>
          <a:xfrm>
            <a:off x="972600" y="1758200"/>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Workers have their own families</a:t>
            </a:r>
            <a:endParaRPr/>
          </a:p>
        </p:txBody>
      </p:sp>
      <p:sp>
        <p:nvSpPr>
          <p:cNvPr id="473" name="Google Shape;473;p49"/>
          <p:cNvSpPr txBox="1"/>
          <p:nvPr>
            <p:ph idx="1" type="body"/>
          </p:nvPr>
        </p:nvSpPr>
        <p:spPr>
          <a:xfrm>
            <a:off x="972600" y="2771833"/>
            <a:ext cx="10251600" cy="3014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Individual  and their families, work  and social relationship systems have  been and continue to be a fundamental focus of the social work profession.  </a:t>
            </a:r>
            <a:endParaRPr/>
          </a:p>
          <a:p>
            <a:pPr indent="-342900" lvl="0" marL="342900" rtl="0" algn="l">
              <a:spcBef>
                <a:spcPts val="1000"/>
              </a:spcBef>
              <a:spcAft>
                <a:spcPts val="0"/>
              </a:spcAft>
              <a:buSzPts val="1800"/>
              <a:buChar char="●"/>
            </a:pPr>
            <a:r>
              <a:rPr lang="en-US"/>
              <a:t>Bowen family systems theory  is a lens for viewing these dynamics. It applies to one’s own family as well as the individual, an integrated family member, that is being assessed and treated. </a:t>
            </a:r>
            <a:endParaRPr/>
          </a:p>
          <a:p>
            <a:pPr indent="-342900" lvl="0" marL="342900" rtl="0" algn="l">
              <a:spcBef>
                <a:spcPts val="1000"/>
              </a:spcBef>
              <a:spcAft>
                <a:spcPts val="0"/>
              </a:spcAft>
              <a:buSzPts val="1800"/>
              <a:buChar char="●"/>
            </a:pPr>
            <a:r>
              <a:rPr lang="en-US"/>
              <a:t> 1960 “it was clear that all families were pretty much alike. I decided that my own family would provide as much detail  and would be more accessible. That was the beginning of the multigenerational study of my own family.” </a:t>
            </a:r>
            <a:r>
              <a:rPr lang="en-US"/>
              <a:t>Murray</a:t>
            </a:r>
            <a:r>
              <a:rPr lang="en-US"/>
              <a:t> Bowen</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78" name="Shape 478"/>
        <p:cNvGrpSpPr/>
        <p:nvPr/>
      </p:nvGrpSpPr>
      <p:grpSpPr>
        <a:xfrm>
          <a:off x="0" y="0"/>
          <a:ext cx="0" cy="0"/>
          <a:chOff x="0" y="0"/>
          <a:chExt cx="0" cy="0"/>
        </a:xfrm>
      </p:grpSpPr>
      <p:sp>
        <p:nvSpPr>
          <p:cNvPr id="479" name="Google Shape;479;p50"/>
          <p:cNvSpPr txBox="1"/>
          <p:nvPr>
            <p:ph idx="4294967295" type="title"/>
          </p:nvPr>
        </p:nvSpPr>
        <p:spPr>
          <a:xfrm>
            <a:off x="1782175" y="473750"/>
            <a:ext cx="8420400" cy="5067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b="1" lang="en-US" u="sng"/>
              <a:t>A Social Worker and Her Husband</a:t>
            </a:r>
            <a:endParaRPr b="1" u="sng"/>
          </a:p>
          <a:p>
            <a:pPr indent="0" lvl="0" marL="0" rtl="0" algn="l">
              <a:spcBef>
                <a:spcPts val="0"/>
              </a:spcBef>
              <a:spcAft>
                <a:spcPts val="0"/>
              </a:spcAft>
              <a:buClr>
                <a:srgbClr val="262626"/>
              </a:buClr>
              <a:buSzPts val="3600"/>
              <a:buFont typeface="Century Gothic"/>
              <a:buNone/>
            </a:pPr>
            <a:br>
              <a:rPr b="0" lang="en-US"/>
            </a:br>
            <a:endParaRPr b="0"/>
          </a:p>
          <a:p>
            <a:pPr indent="0" lvl="0" marL="0" rtl="0" algn="l">
              <a:spcBef>
                <a:spcPts val="0"/>
              </a:spcBef>
              <a:spcAft>
                <a:spcPts val="0"/>
              </a:spcAft>
              <a:buClr>
                <a:srgbClr val="262626"/>
              </a:buClr>
              <a:buSzPts val="3600"/>
              <a:buFont typeface="Century Gothic"/>
              <a:buNone/>
            </a:pPr>
            <a:r>
              <a:rPr b="0" lang="en-US"/>
              <a:t>A</a:t>
            </a:r>
            <a:r>
              <a:rPr b="0" lang="en-US"/>
              <a:t>n example of emotional process </a:t>
            </a:r>
            <a:r>
              <a:rPr b="0" i="1" lang="en-US"/>
              <a:t>between</a:t>
            </a:r>
            <a:r>
              <a:rPr b="0" lang="en-US"/>
              <a:t> individuals; an example of a pattern of interaction </a:t>
            </a:r>
            <a:endParaRPr b="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1"/>
          <p:cNvSpPr txBox="1"/>
          <p:nvPr>
            <p:ph type="title"/>
          </p:nvPr>
        </p:nvSpPr>
        <p:spPr>
          <a:xfrm>
            <a:off x="919425" y="758750"/>
            <a:ext cx="102513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 and her husband</a:t>
            </a:r>
            <a:endParaRPr/>
          </a:p>
        </p:txBody>
      </p:sp>
      <p:sp>
        <p:nvSpPr>
          <p:cNvPr id="486" name="Google Shape;486;p51"/>
          <p:cNvSpPr/>
          <p:nvPr/>
        </p:nvSpPr>
        <p:spPr>
          <a:xfrm>
            <a:off x="2971800" y="2133600"/>
            <a:ext cx="1219200" cy="685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487" name="Google Shape;487;p51"/>
          <p:cNvCxnSpPr/>
          <p:nvPr/>
        </p:nvCxnSpPr>
        <p:spPr>
          <a:xfrm>
            <a:off x="3657600" y="2819400"/>
            <a:ext cx="0" cy="1143000"/>
          </a:xfrm>
          <a:prstGeom prst="straightConnector1">
            <a:avLst/>
          </a:prstGeom>
          <a:noFill/>
          <a:ln cap="flat" cmpd="sng" w="9525">
            <a:solidFill>
              <a:schemeClr val="dk1"/>
            </a:solidFill>
            <a:prstDash val="solid"/>
            <a:round/>
            <a:headEnd len="med" w="med" type="none"/>
            <a:tailEnd len="med" w="med" type="none"/>
          </a:ln>
        </p:spPr>
      </p:cxnSp>
      <p:cxnSp>
        <p:nvCxnSpPr>
          <p:cNvPr id="488" name="Google Shape;488;p51"/>
          <p:cNvCxnSpPr/>
          <p:nvPr/>
        </p:nvCxnSpPr>
        <p:spPr>
          <a:xfrm rot="10800000">
            <a:off x="3657600" y="3962400"/>
            <a:ext cx="3429000" cy="0"/>
          </a:xfrm>
          <a:prstGeom prst="straightConnector1">
            <a:avLst/>
          </a:prstGeom>
          <a:noFill/>
          <a:ln cap="flat" cmpd="sng" w="9525">
            <a:solidFill>
              <a:schemeClr val="dk1"/>
            </a:solidFill>
            <a:prstDash val="solid"/>
            <a:round/>
            <a:headEnd len="med" w="med" type="none"/>
            <a:tailEnd len="med" w="med" type="none"/>
          </a:ln>
        </p:spPr>
      </p:cxnSp>
      <p:sp>
        <p:nvSpPr>
          <p:cNvPr id="489" name="Google Shape;489;p51"/>
          <p:cNvSpPr/>
          <p:nvPr/>
        </p:nvSpPr>
        <p:spPr>
          <a:xfrm>
            <a:off x="6629400" y="1981200"/>
            <a:ext cx="914400" cy="914400"/>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490" name="Google Shape;490;p51"/>
          <p:cNvCxnSpPr/>
          <p:nvPr/>
        </p:nvCxnSpPr>
        <p:spPr>
          <a:xfrm rot="10800000">
            <a:off x="7086600" y="2895600"/>
            <a:ext cx="0" cy="1066800"/>
          </a:xfrm>
          <a:prstGeom prst="straightConnector1">
            <a:avLst/>
          </a:prstGeom>
          <a:noFill/>
          <a:ln cap="flat" cmpd="sng" w="9525">
            <a:solidFill>
              <a:schemeClr val="dk1"/>
            </a:solidFill>
            <a:prstDash val="solid"/>
            <a:round/>
            <a:headEnd len="med" w="med" type="none"/>
            <a:tailEnd len="med" w="med" type="none"/>
          </a:ln>
        </p:spPr>
      </p:cxnSp>
      <p:cxnSp>
        <p:nvCxnSpPr>
          <p:cNvPr id="491" name="Google Shape;491;p51"/>
          <p:cNvCxnSpPr/>
          <p:nvPr/>
        </p:nvCxnSpPr>
        <p:spPr>
          <a:xfrm>
            <a:off x="4191000" y="2438400"/>
            <a:ext cx="2438400" cy="0"/>
          </a:xfrm>
          <a:prstGeom prst="straightConnector1">
            <a:avLst/>
          </a:prstGeom>
          <a:noFill/>
          <a:ln cap="flat" cmpd="sng" w="9525">
            <a:solidFill>
              <a:schemeClr val="dk1"/>
            </a:solidFill>
            <a:prstDash val="dash"/>
            <a:round/>
            <a:headEnd len="med" w="med" type="none"/>
            <a:tailEnd len="med" w="med" type="none"/>
          </a:ln>
        </p:spPr>
      </p:cxnSp>
      <p:sp>
        <p:nvSpPr>
          <p:cNvPr id="492" name="Google Shape;492;p51"/>
          <p:cNvSpPr/>
          <p:nvPr/>
        </p:nvSpPr>
        <p:spPr>
          <a:xfrm>
            <a:off x="4321175" y="3246438"/>
            <a:ext cx="184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2"/>
          <p:cNvSpPr txBox="1"/>
          <p:nvPr>
            <p:ph type="title"/>
          </p:nvPr>
        </p:nvSpPr>
        <p:spPr>
          <a:xfrm>
            <a:off x="970200" y="822525"/>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 and her husband </a:t>
            </a:r>
            <a:endParaRPr/>
          </a:p>
        </p:txBody>
      </p:sp>
      <p:sp>
        <p:nvSpPr>
          <p:cNvPr id="499" name="Google Shape;499;p52"/>
          <p:cNvSpPr/>
          <p:nvPr/>
        </p:nvSpPr>
        <p:spPr>
          <a:xfrm>
            <a:off x="2971800" y="2133600"/>
            <a:ext cx="1219200" cy="685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00" name="Google Shape;500;p52"/>
          <p:cNvCxnSpPr/>
          <p:nvPr/>
        </p:nvCxnSpPr>
        <p:spPr>
          <a:xfrm>
            <a:off x="3657600" y="2819400"/>
            <a:ext cx="0" cy="1143000"/>
          </a:xfrm>
          <a:prstGeom prst="straightConnector1">
            <a:avLst/>
          </a:prstGeom>
          <a:noFill/>
          <a:ln cap="flat" cmpd="sng" w="9525">
            <a:solidFill>
              <a:schemeClr val="dk1"/>
            </a:solidFill>
            <a:prstDash val="solid"/>
            <a:round/>
            <a:headEnd len="med" w="med" type="none"/>
            <a:tailEnd len="med" w="med" type="none"/>
          </a:ln>
        </p:spPr>
      </p:cxnSp>
      <p:cxnSp>
        <p:nvCxnSpPr>
          <p:cNvPr id="501" name="Google Shape;501;p52"/>
          <p:cNvCxnSpPr/>
          <p:nvPr/>
        </p:nvCxnSpPr>
        <p:spPr>
          <a:xfrm rot="10800000">
            <a:off x="3657600" y="3962400"/>
            <a:ext cx="3429000" cy="0"/>
          </a:xfrm>
          <a:prstGeom prst="straightConnector1">
            <a:avLst/>
          </a:prstGeom>
          <a:noFill/>
          <a:ln cap="flat" cmpd="sng" w="9525">
            <a:solidFill>
              <a:schemeClr val="dk1"/>
            </a:solidFill>
            <a:prstDash val="solid"/>
            <a:round/>
            <a:headEnd len="med" w="med" type="none"/>
            <a:tailEnd len="med" w="med" type="none"/>
          </a:ln>
        </p:spPr>
      </p:cxnSp>
      <p:sp>
        <p:nvSpPr>
          <p:cNvPr id="502" name="Google Shape;502;p52"/>
          <p:cNvSpPr/>
          <p:nvPr/>
        </p:nvSpPr>
        <p:spPr>
          <a:xfrm>
            <a:off x="6629400" y="1981200"/>
            <a:ext cx="914400" cy="914400"/>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03" name="Google Shape;503;p52"/>
          <p:cNvCxnSpPr/>
          <p:nvPr/>
        </p:nvCxnSpPr>
        <p:spPr>
          <a:xfrm rot="10800000">
            <a:off x="7086600" y="2895600"/>
            <a:ext cx="0" cy="1066800"/>
          </a:xfrm>
          <a:prstGeom prst="straightConnector1">
            <a:avLst/>
          </a:prstGeom>
          <a:noFill/>
          <a:ln cap="flat" cmpd="sng" w="9525">
            <a:solidFill>
              <a:schemeClr val="dk1"/>
            </a:solidFill>
            <a:prstDash val="solid"/>
            <a:round/>
            <a:headEnd len="med" w="med" type="none"/>
            <a:tailEnd len="med" w="med" type="none"/>
          </a:ln>
        </p:spPr>
      </p:cxnSp>
      <p:sp>
        <p:nvSpPr>
          <p:cNvPr id="504" name="Google Shape;504;p52"/>
          <p:cNvSpPr/>
          <p:nvPr/>
        </p:nvSpPr>
        <p:spPr>
          <a:xfrm>
            <a:off x="7239000" y="2057400"/>
            <a:ext cx="914400" cy="914400"/>
          </a:xfrm>
          <a:prstGeom prst="irregularSeal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3"/>
          <p:cNvSpPr txBox="1"/>
          <p:nvPr>
            <p:ph type="title"/>
          </p:nvPr>
        </p:nvSpPr>
        <p:spPr>
          <a:xfrm>
            <a:off x="813125" y="854425"/>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 and her husband</a:t>
            </a:r>
            <a:endParaRPr/>
          </a:p>
        </p:txBody>
      </p:sp>
      <p:sp>
        <p:nvSpPr>
          <p:cNvPr id="511" name="Google Shape;511;p53"/>
          <p:cNvSpPr/>
          <p:nvPr/>
        </p:nvSpPr>
        <p:spPr>
          <a:xfrm>
            <a:off x="2971800" y="2133600"/>
            <a:ext cx="1219200" cy="685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12" name="Google Shape;512;p53"/>
          <p:cNvCxnSpPr/>
          <p:nvPr/>
        </p:nvCxnSpPr>
        <p:spPr>
          <a:xfrm>
            <a:off x="3657600" y="2819400"/>
            <a:ext cx="0" cy="1143000"/>
          </a:xfrm>
          <a:prstGeom prst="straightConnector1">
            <a:avLst/>
          </a:prstGeom>
          <a:noFill/>
          <a:ln cap="flat" cmpd="sng" w="9525">
            <a:solidFill>
              <a:schemeClr val="dk1"/>
            </a:solidFill>
            <a:prstDash val="solid"/>
            <a:round/>
            <a:headEnd len="med" w="med" type="none"/>
            <a:tailEnd len="med" w="med" type="none"/>
          </a:ln>
        </p:spPr>
      </p:cxnSp>
      <p:cxnSp>
        <p:nvCxnSpPr>
          <p:cNvPr id="513" name="Google Shape;513;p53"/>
          <p:cNvCxnSpPr/>
          <p:nvPr/>
        </p:nvCxnSpPr>
        <p:spPr>
          <a:xfrm rot="10800000">
            <a:off x="3657600" y="4114800"/>
            <a:ext cx="3429000" cy="0"/>
          </a:xfrm>
          <a:prstGeom prst="straightConnector1">
            <a:avLst/>
          </a:prstGeom>
          <a:noFill/>
          <a:ln cap="flat" cmpd="sng" w="9525">
            <a:solidFill>
              <a:schemeClr val="dk1"/>
            </a:solidFill>
            <a:prstDash val="solid"/>
            <a:round/>
            <a:headEnd len="med" w="med" type="none"/>
            <a:tailEnd len="med" w="med" type="none"/>
          </a:ln>
        </p:spPr>
      </p:cxnSp>
      <p:sp>
        <p:nvSpPr>
          <p:cNvPr id="514" name="Google Shape;514;p53"/>
          <p:cNvSpPr/>
          <p:nvPr/>
        </p:nvSpPr>
        <p:spPr>
          <a:xfrm>
            <a:off x="6629400" y="1981200"/>
            <a:ext cx="914400" cy="9144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15" name="Google Shape;515;p53"/>
          <p:cNvCxnSpPr/>
          <p:nvPr/>
        </p:nvCxnSpPr>
        <p:spPr>
          <a:xfrm rot="10800000">
            <a:off x="7086600" y="2895600"/>
            <a:ext cx="0" cy="1066800"/>
          </a:xfrm>
          <a:prstGeom prst="straightConnector1">
            <a:avLst/>
          </a:prstGeom>
          <a:noFill/>
          <a:ln cap="flat" cmpd="sng" w="9525">
            <a:solidFill>
              <a:schemeClr val="dk1"/>
            </a:solidFill>
            <a:prstDash val="solid"/>
            <a:round/>
            <a:headEnd len="med" w="med" type="none"/>
            <a:tailEnd len="med" w="med" type="none"/>
          </a:ln>
        </p:spPr>
      </p:cxnSp>
      <p:sp>
        <p:nvSpPr>
          <p:cNvPr id="516" name="Google Shape;516;p53"/>
          <p:cNvSpPr/>
          <p:nvPr/>
        </p:nvSpPr>
        <p:spPr>
          <a:xfrm>
            <a:off x="7239000" y="2057400"/>
            <a:ext cx="914400" cy="914400"/>
          </a:xfrm>
          <a:prstGeom prst="irregularSeal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517" name="Google Shape;517;p53"/>
          <p:cNvSpPr/>
          <p:nvPr/>
        </p:nvSpPr>
        <p:spPr>
          <a:xfrm>
            <a:off x="5638801" y="2286001"/>
            <a:ext cx="976313" cy="485775"/>
          </a:xfrm>
          <a:prstGeom prst="leftArrow">
            <a:avLst>
              <a:gd fmla="val 50000" name="adj1"/>
              <a:gd fmla="val 50245"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4"/>
          <p:cNvSpPr txBox="1"/>
          <p:nvPr>
            <p:ph type="title"/>
          </p:nvPr>
        </p:nvSpPr>
        <p:spPr>
          <a:xfrm>
            <a:off x="972600" y="780000"/>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 and her husband</a:t>
            </a:r>
            <a:endParaRPr/>
          </a:p>
        </p:txBody>
      </p:sp>
      <p:sp>
        <p:nvSpPr>
          <p:cNvPr id="524" name="Google Shape;524;p54"/>
          <p:cNvSpPr/>
          <p:nvPr/>
        </p:nvSpPr>
        <p:spPr>
          <a:xfrm>
            <a:off x="2971800" y="2133600"/>
            <a:ext cx="1219200" cy="685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25" name="Google Shape;525;p54"/>
          <p:cNvCxnSpPr/>
          <p:nvPr/>
        </p:nvCxnSpPr>
        <p:spPr>
          <a:xfrm>
            <a:off x="3657600" y="2819400"/>
            <a:ext cx="0" cy="1143000"/>
          </a:xfrm>
          <a:prstGeom prst="straightConnector1">
            <a:avLst/>
          </a:prstGeom>
          <a:noFill/>
          <a:ln cap="flat" cmpd="sng" w="9525">
            <a:solidFill>
              <a:schemeClr val="dk1"/>
            </a:solidFill>
            <a:prstDash val="solid"/>
            <a:round/>
            <a:headEnd len="med" w="med" type="none"/>
            <a:tailEnd len="med" w="med" type="none"/>
          </a:ln>
        </p:spPr>
      </p:cxnSp>
      <p:cxnSp>
        <p:nvCxnSpPr>
          <p:cNvPr id="526" name="Google Shape;526;p54"/>
          <p:cNvCxnSpPr/>
          <p:nvPr/>
        </p:nvCxnSpPr>
        <p:spPr>
          <a:xfrm rot="10800000">
            <a:off x="3657600" y="3962400"/>
            <a:ext cx="3429000" cy="0"/>
          </a:xfrm>
          <a:prstGeom prst="straightConnector1">
            <a:avLst/>
          </a:prstGeom>
          <a:noFill/>
          <a:ln cap="flat" cmpd="sng" w="9525">
            <a:solidFill>
              <a:schemeClr val="dk1"/>
            </a:solidFill>
            <a:prstDash val="solid"/>
            <a:round/>
            <a:headEnd len="med" w="med" type="none"/>
            <a:tailEnd len="med" w="med" type="none"/>
          </a:ln>
        </p:spPr>
      </p:cxnSp>
      <p:sp>
        <p:nvSpPr>
          <p:cNvPr id="527" name="Google Shape;527;p54"/>
          <p:cNvSpPr/>
          <p:nvPr/>
        </p:nvSpPr>
        <p:spPr>
          <a:xfrm>
            <a:off x="6629400" y="1981200"/>
            <a:ext cx="914400" cy="9144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28" name="Google Shape;528;p54"/>
          <p:cNvCxnSpPr/>
          <p:nvPr/>
        </p:nvCxnSpPr>
        <p:spPr>
          <a:xfrm rot="10800000">
            <a:off x="7086600" y="2895600"/>
            <a:ext cx="0" cy="1066800"/>
          </a:xfrm>
          <a:prstGeom prst="straightConnector1">
            <a:avLst/>
          </a:prstGeom>
          <a:noFill/>
          <a:ln cap="flat" cmpd="sng" w="9525">
            <a:solidFill>
              <a:schemeClr val="dk1"/>
            </a:solidFill>
            <a:prstDash val="solid"/>
            <a:round/>
            <a:headEnd len="med" w="med" type="none"/>
            <a:tailEnd len="med" w="med" type="none"/>
          </a:ln>
        </p:spPr>
      </p:cxnSp>
      <p:sp>
        <p:nvSpPr>
          <p:cNvPr id="529" name="Google Shape;529;p54"/>
          <p:cNvSpPr/>
          <p:nvPr/>
        </p:nvSpPr>
        <p:spPr>
          <a:xfrm>
            <a:off x="7239000" y="2057400"/>
            <a:ext cx="914400" cy="914400"/>
          </a:xfrm>
          <a:prstGeom prst="irregularSeal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530" name="Google Shape;530;p54"/>
          <p:cNvSpPr/>
          <p:nvPr/>
        </p:nvSpPr>
        <p:spPr>
          <a:xfrm>
            <a:off x="5493175" y="2222075"/>
            <a:ext cx="755100" cy="292500"/>
          </a:xfrm>
          <a:prstGeom prst="leftArrow">
            <a:avLst>
              <a:gd fmla="val 50000" name="adj1"/>
              <a:gd fmla="val 25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531" name="Google Shape;531;p54"/>
          <p:cNvSpPr/>
          <p:nvPr/>
        </p:nvSpPr>
        <p:spPr>
          <a:xfrm>
            <a:off x="5955625" y="2436400"/>
            <a:ext cx="597600" cy="154500"/>
          </a:xfrm>
          <a:prstGeom prst="leftArrow">
            <a:avLst>
              <a:gd fmla="val 50000" name="adj1"/>
              <a:gd fmla="val 25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5"/>
          <p:cNvSpPr txBox="1"/>
          <p:nvPr>
            <p:ph type="title"/>
          </p:nvPr>
        </p:nvSpPr>
        <p:spPr>
          <a:xfrm>
            <a:off x="970200" y="790625"/>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 and her husband</a:t>
            </a:r>
            <a:endParaRPr/>
          </a:p>
        </p:txBody>
      </p:sp>
      <p:sp>
        <p:nvSpPr>
          <p:cNvPr id="538" name="Google Shape;538;p55"/>
          <p:cNvSpPr/>
          <p:nvPr/>
        </p:nvSpPr>
        <p:spPr>
          <a:xfrm>
            <a:off x="2971800" y="2133600"/>
            <a:ext cx="1219200" cy="685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39" name="Google Shape;539;p55"/>
          <p:cNvCxnSpPr/>
          <p:nvPr/>
        </p:nvCxnSpPr>
        <p:spPr>
          <a:xfrm>
            <a:off x="3657600" y="2819400"/>
            <a:ext cx="0" cy="1143000"/>
          </a:xfrm>
          <a:prstGeom prst="straightConnector1">
            <a:avLst/>
          </a:prstGeom>
          <a:noFill/>
          <a:ln cap="flat" cmpd="sng" w="9525">
            <a:solidFill>
              <a:schemeClr val="dk1"/>
            </a:solidFill>
            <a:prstDash val="solid"/>
            <a:round/>
            <a:headEnd len="med" w="med" type="none"/>
            <a:tailEnd len="med" w="med" type="none"/>
          </a:ln>
        </p:spPr>
      </p:cxnSp>
      <p:cxnSp>
        <p:nvCxnSpPr>
          <p:cNvPr id="540" name="Google Shape;540;p55"/>
          <p:cNvCxnSpPr/>
          <p:nvPr/>
        </p:nvCxnSpPr>
        <p:spPr>
          <a:xfrm rot="10800000">
            <a:off x="3657600" y="3962400"/>
            <a:ext cx="3429000" cy="0"/>
          </a:xfrm>
          <a:prstGeom prst="straightConnector1">
            <a:avLst/>
          </a:prstGeom>
          <a:noFill/>
          <a:ln cap="flat" cmpd="sng" w="9525">
            <a:solidFill>
              <a:schemeClr val="dk1"/>
            </a:solidFill>
            <a:prstDash val="solid"/>
            <a:round/>
            <a:headEnd len="med" w="med" type="none"/>
            <a:tailEnd len="med" w="med" type="none"/>
          </a:ln>
        </p:spPr>
      </p:cxnSp>
      <p:sp>
        <p:nvSpPr>
          <p:cNvPr id="541" name="Google Shape;541;p55"/>
          <p:cNvSpPr/>
          <p:nvPr/>
        </p:nvSpPr>
        <p:spPr>
          <a:xfrm>
            <a:off x="6629400" y="1981200"/>
            <a:ext cx="914400" cy="9144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42" name="Google Shape;542;p55"/>
          <p:cNvCxnSpPr/>
          <p:nvPr/>
        </p:nvCxnSpPr>
        <p:spPr>
          <a:xfrm rot="10800000">
            <a:off x="7086600" y="2895600"/>
            <a:ext cx="0" cy="1066800"/>
          </a:xfrm>
          <a:prstGeom prst="straightConnector1">
            <a:avLst/>
          </a:prstGeom>
          <a:noFill/>
          <a:ln cap="flat" cmpd="sng" w="9525">
            <a:solidFill>
              <a:schemeClr val="dk1"/>
            </a:solidFill>
            <a:prstDash val="solid"/>
            <a:round/>
            <a:headEnd len="med" w="med" type="none"/>
            <a:tailEnd len="med" w="med" type="none"/>
          </a:ln>
        </p:spPr>
      </p:cxnSp>
      <p:sp>
        <p:nvSpPr>
          <p:cNvPr id="543" name="Google Shape;543;p55"/>
          <p:cNvSpPr/>
          <p:nvPr/>
        </p:nvSpPr>
        <p:spPr>
          <a:xfrm>
            <a:off x="7239000" y="2057400"/>
            <a:ext cx="914400" cy="914400"/>
          </a:xfrm>
          <a:prstGeom prst="irregularSeal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544" name="Google Shape;544;p55"/>
          <p:cNvSpPr/>
          <p:nvPr/>
        </p:nvSpPr>
        <p:spPr>
          <a:xfrm>
            <a:off x="4191000" y="2070100"/>
            <a:ext cx="2438400" cy="762000"/>
          </a:xfrm>
          <a:custGeom>
            <a:rect b="b" l="l" r="r" t="t"/>
            <a:pathLst>
              <a:path extrusionOk="0" h="480" w="1536">
                <a:moveTo>
                  <a:pt x="0" y="232"/>
                </a:moveTo>
                <a:cubicBezTo>
                  <a:pt x="44" y="116"/>
                  <a:pt x="88" y="0"/>
                  <a:pt x="144" y="40"/>
                </a:cubicBezTo>
                <a:cubicBezTo>
                  <a:pt x="200" y="80"/>
                  <a:pt x="272" y="472"/>
                  <a:pt x="336" y="472"/>
                </a:cubicBezTo>
                <a:cubicBezTo>
                  <a:pt x="400" y="472"/>
                  <a:pt x="472" y="40"/>
                  <a:pt x="528" y="40"/>
                </a:cubicBezTo>
                <a:cubicBezTo>
                  <a:pt x="584" y="40"/>
                  <a:pt x="616" y="472"/>
                  <a:pt x="672" y="472"/>
                </a:cubicBezTo>
                <a:cubicBezTo>
                  <a:pt x="728" y="472"/>
                  <a:pt x="808" y="40"/>
                  <a:pt x="864" y="40"/>
                </a:cubicBezTo>
                <a:cubicBezTo>
                  <a:pt x="920" y="40"/>
                  <a:pt x="960" y="472"/>
                  <a:pt x="1008" y="472"/>
                </a:cubicBezTo>
                <a:cubicBezTo>
                  <a:pt x="1056" y="472"/>
                  <a:pt x="1104" y="40"/>
                  <a:pt x="1152" y="40"/>
                </a:cubicBezTo>
                <a:cubicBezTo>
                  <a:pt x="1200" y="40"/>
                  <a:pt x="1256" y="464"/>
                  <a:pt x="1296" y="472"/>
                </a:cubicBezTo>
                <a:cubicBezTo>
                  <a:pt x="1336" y="480"/>
                  <a:pt x="1352" y="120"/>
                  <a:pt x="1392" y="88"/>
                </a:cubicBezTo>
                <a:cubicBezTo>
                  <a:pt x="1432" y="56"/>
                  <a:pt x="1512" y="248"/>
                  <a:pt x="1536" y="28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6"/>
          <p:cNvSpPr txBox="1"/>
          <p:nvPr>
            <p:ph type="title"/>
          </p:nvPr>
        </p:nvSpPr>
        <p:spPr>
          <a:xfrm>
            <a:off x="970200" y="737475"/>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 and her husband</a:t>
            </a:r>
            <a:endParaRPr/>
          </a:p>
        </p:txBody>
      </p:sp>
      <p:sp>
        <p:nvSpPr>
          <p:cNvPr id="551" name="Google Shape;551;p56"/>
          <p:cNvSpPr/>
          <p:nvPr/>
        </p:nvSpPr>
        <p:spPr>
          <a:xfrm>
            <a:off x="2971800" y="2133600"/>
            <a:ext cx="1219200" cy="685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52" name="Google Shape;552;p56"/>
          <p:cNvCxnSpPr/>
          <p:nvPr/>
        </p:nvCxnSpPr>
        <p:spPr>
          <a:xfrm>
            <a:off x="3657600" y="2819400"/>
            <a:ext cx="0" cy="1143000"/>
          </a:xfrm>
          <a:prstGeom prst="straightConnector1">
            <a:avLst/>
          </a:prstGeom>
          <a:noFill/>
          <a:ln cap="flat" cmpd="sng" w="9525">
            <a:solidFill>
              <a:schemeClr val="dk1"/>
            </a:solidFill>
            <a:prstDash val="solid"/>
            <a:round/>
            <a:headEnd len="med" w="med" type="none"/>
            <a:tailEnd len="med" w="med" type="none"/>
          </a:ln>
        </p:spPr>
      </p:cxnSp>
      <p:cxnSp>
        <p:nvCxnSpPr>
          <p:cNvPr id="553" name="Google Shape;553;p56"/>
          <p:cNvCxnSpPr/>
          <p:nvPr/>
        </p:nvCxnSpPr>
        <p:spPr>
          <a:xfrm rot="10800000">
            <a:off x="3657600" y="3962400"/>
            <a:ext cx="3429000" cy="0"/>
          </a:xfrm>
          <a:prstGeom prst="straightConnector1">
            <a:avLst/>
          </a:prstGeom>
          <a:noFill/>
          <a:ln cap="flat" cmpd="sng" w="9525">
            <a:solidFill>
              <a:schemeClr val="dk1"/>
            </a:solidFill>
            <a:prstDash val="solid"/>
            <a:round/>
            <a:headEnd len="med" w="med" type="none"/>
            <a:tailEnd len="med" w="med" type="none"/>
          </a:ln>
        </p:spPr>
      </p:cxnSp>
      <p:sp>
        <p:nvSpPr>
          <p:cNvPr id="554" name="Google Shape;554;p56"/>
          <p:cNvSpPr/>
          <p:nvPr/>
        </p:nvSpPr>
        <p:spPr>
          <a:xfrm>
            <a:off x="6629400" y="1981200"/>
            <a:ext cx="914400" cy="914400"/>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55" name="Google Shape;555;p56"/>
          <p:cNvCxnSpPr/>
          <p:nvPr/>
        </p:nvCxnSpPr>
        <p:spPr>
          <a:xfrm rot="10800000">
            <a:off x="7086600" y="2895600"/>
            <a:ext cx="0" cy="1066800"/>
          </a:xfrm>
          <a:prstGeom prst="straightConnector1">
            <a:avLst/>
          </a:prstGeom>
          <a:noFill/>
          <a:ln cap="flat" cmpd="sng" w="9525">
            <a:solidFill>
              <a:schemeClr val="dk1"/>
            </a:solidFill>
            <a:prstDash val="solid"/>
            <a:round/>
            <a:headEnd len="med" w="med" type="none"/>
            <a:tailEnd len="med" w="med" type="none"/>
          </a:ln>
        </p:spPr>
      </p:cxnSp>
      <p:sp>
        <p:nvSpPr>
          <p:cNvPr id="556" name="Google Shape;556;p56"/>
          <p:cNvSpPr/>
          <p:nvPr/>
        </p:nvSpPr>
        <p:spPr>
          <a:xfrm>
            <a:off x="7239000" y="2057400"/>
            <a:ext cx="914400" cy="914400"/>
          </a:xfrm>
          <a:prstGeom prst="irregularSeal2">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557" name="Google Shape;557;p56"/>
          <p:cNvSpPr/>
          <p:nvPr/>
        </p:nvSpPr>
        <p:spPr>
          <a:xfrm>
            <a:off x="4191000" y="2070100"/>
            <a:ext cx="2438400" cy="762000"/>
          </a:xfrm>
          <a:custGeom>
            <a:rect b="b" l="l" r="r" t="t"/>
            <a:pathLst>
              <a:path extrusionOk="0" h="480" w="1536">
                <a:moveTo>
                  <a:pt x="0" y="232"/>
                </a:moveTo>
                <a:cubicBezTo>
                  <a:pt x="44" y="116"/>
                  <a:pt x="88" y="0"/>
                  <a:pt x="144" y="40"/>
                </a:cubicBezTo>
                <a:cubicBezTo>
                  <a:pt x="200" y="80"/>
                  <a:pt x="272" y="472"/>
                  <a:pt x="336" y="472"/>
                </a:cubicBezTo>
                <a:cubicBezTo>
                  <a:pt x="400" y="472"/>
                  <a:pt x="472" y="40"/>
                  <a:pt x="528" y="40"/>
                </a:cubicBezTo>
                <a:cubicBezTo>
                  <a:pt x="584" y="40"/>
                  <a:pt x="616" y="472"/>
                  <a:pt x="672" y="472"/>
                </a:cubicBezTo>
                <a:cubicBezTo>
                  <a:pt x="728" y="472"/>
                  <a:pt x="808" y="40"/>
                  <a:pt x="864" y="40"/>
                </a:cubicBezTo>
                <a:cubicBezTo>
                  <a:pt x="920" y="40"/>
                  <a:pt x="960" y="472"/>
                  <a:pt x="1008" y="472"/>
                </a:cubicBezTo>
                <a:cubicBezTo>
                  <a:pt x="1056" y="472"/>
                  <a:pt x="1104" y="40"/>
                  <a:pt x="1152" y="40"/>
                </a:cubicBezTo>
                <a:cubicBezTo>
                  <a:pt x="1200" y="40"/>
                  <a:pt x="1256" y="464"/>
                  <a:pt x="1296" y="472"/>
                </a:cubicBezTo>
                <a:cubicBezTo>
                  <a:pt x="1336" y="480"/>
                  <a:pt x="1352" y="120"/>
                  <a:pt x="1392" y="88"/>
                </a:cubicBezTo>
                <a:cubicBezTo>
                  <a:pt x="1432" y="56"/>
                  <a:pt x="1512" y="248"/>
                  <a:pt x="1536" y="28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58" name="Google Shape;558;p56"/>
          <p:cNvSpPr/>
          <p:nvPr/>
        </p:nvSpPr>
        <p:spPr>
          <a:xfrm>
            <a:off x="1981201" y="2209801"/>
            <a:ext cx="976313" cy="485775"/>
          </a:xfrm>
          <a:prstGeom prst="leftArrow">
            <a:avLst>
              <a:gd fmla="val 50000" name="adj1"/>
              <a:gd fmla="val 50245"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txBox="1"/>
          <p:nvPr>
            <p:ph type="title"/>
          </p:nvPr>
        </p:nvSpPr>
        <p:spPr>
          <a:xfrm>
            <a:off x="970350" y="790625"/>
            <a:ext cx="10251300" cy="7137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2857"/>
              <a:buFont typeface="Century Gothic"/>
              <a:buNone/>
            </a:pPr>
            <a:r>
              <a:rPr lang="en-US"/>
              <a:t>Questions for the audience….</a:t>
            </a:r>
            <a:endParaRPr/>
          </a:p>
          <a:p>
            <a:pPr indent="0" lvl="0" marL="457200" rtl="0" algn="l">
              <a:spcBef>
                <a:spcPts val="0"/>
              </a:spcBef>
              <a:spcAft>
                <a:spcPts val="0"/>
              </a:spcAft>
              <a:buClr>
                <a:srgbClr val="262626"/>
              </a:buClr>
              <a:buSzPct val="102857"/>
              <a:buFont typeface="Century Gothic"/>
              <a:buNone/>
            </a:pPr>
            <a:r>
              <a:t/>
            </a:r>
            <a:endParaRPr/>
          </a:p>
          <a:p>
            <a:pPr indent="0" lvl="0" marL="457200" rtl="0" algn="l">
              <a:spcBef>
                <a:spcPts val="0"/>
              </a:spcBef>
              <a:spcAft>
                <a:spcPts val="0"/>
              </a:spcAft>
              <a:buNone/>
            </a:pPr>
            <a:r>
              <a:t/>
            </a:r>
            <a:endParaRPr b="0"/>
          </a:p>
        </p:txBody>
      </p:sp>
      <p:sp>
        <p:nvSpPr>
          <p:cNvPr id="174" name="Google Shape;174;p5"/>
          <p:cNvSpPr txBox="1"/>
          <p:nvPr/>
        </p:nvSpPr>
        <p:spPr>
          <a:xfrm>
            <a:off x="579500" y="2002475"/>
            <a:ext cx="11330700" cy="2678100"/>
          </a:xfrm>
          <a:prstGeom prst="rect">
            <a:avLst/>
          </a:prstGeom>
          <a:noFill/>
          <a:ln>
            <a:noFill/>
          </a:ln>
        </p:spPr>
        <p:txBody>
          <a:bodyPr anchorCtr="0" anchor="t" bIns="91425" lIns="91425" spcFirstLastPara="1" rIns="91425" wrap="square" tIns="91425">
            <a:spAutoFit/>
          </a:bodyPr>
          <a:lstStyle/>
          <a:p>
            <a:pPr indent="-171450" lvl="0" marL="457200" rtl="0" algn="l">
              <a:spcBef>
                <a:spcPts val="0"/>
              </a:spcBef>
              <a:spcAft>
                <a:spcPts val="0"/>
              </a:spcAft>
              <a:buClr>
                <a:srgbClr val="898989"/>
              </a:buClr>
              <a:buSzPts val="2700"/>
              <a:buFont typeface="Raleway"/>
              <a:buAutoNum type="arabicPeriod"/>
            </a:pPr>
            <a:r>
              <a:rPr lang="en-US" sz="2700">
                <a:solidFill>
                  <a:srgbClr val="898989"/>
                </a:solidFill>
                <a:latin typeface="Raleway"/>
                <a:ea typeface="Raleway"/>
                <a:cs typeface="Raleway"/>
                <a:sym typeface="Raleway"/>
              </a:rPr>
              <a:t> </a:t>
            </a:r>
            <a:r>
              <a:rPr lang="en-US" sz="2700">
                <a:solidFill>
                  <a:srgbClr val="898989"/>
                </a:solidFill>
                <a:latin typeface="Raleway"/>
                <a:ea typeface="Raleway"/>
                <a:cs typeface="Raleway"/>
                <a:sym typeface="Raleway"/>
              </a:rPr>
              <a:t>Who has been taught BFST?</a:t>
            </a:r>
            <a:endParaRPr sz="2700">
              <a:solidFill>
                <a:srgbClr val="898989"/>
              </a:solidFill>
              <a:latin typeface="Raleway"/>
              <a:ea typeface="Raleway"/>
              <a:cs typeface="Raleway"/>
              <a:sym typeface="Raleway"/>
            </a:endParaRPr>
          </a:p>
          <a:p>
            <a:pPr indent="-171450" lvl="0" marL="457200" rtl="0" algn="l">
              <a:spcBef>
                <a:spcPts val="0"/>
              </a:spcBef>
              <a:spcAft>
                <a:spcPts val="0"/>
              </a:spcAft>
              <a:buClr>
                <a:srgbClr val="898989"/>
              </a:buClr>
              <a:buSzPts val="2700"/>
              <a:buFont typeface="Raleway"/>
              <a:buAutoNum type="arabicPeriod"/>
            </a:pPr>
            <a:r>
              <a:rPr lang="en-US" sz="2700">
                <a:solidFill>
                  <a:srgbClr val="898989"/>
                </a:solidFill>
                <a:latin typeface="Raleway"/>
                <a:ea typeface="Raleway"/>
                <a:cs typeface="Raleway"/>
                <a:sym typeface="Raleway"/>
              </a:rPr>
              <a:t> How many family psychiatrist do you know?</a:t>
            </a:r>
            <a:endParaRPr sz="2700">
              <a:solidFill>
                <a:srgbClr val="898989"/>
              </a:solidFill>
              <a:latin typeface="Raleway"/>
              <a:ea typeface="Raleway"/>
              <a:cs typeface="Raleway"/>
              <a:sym typeface="Raleway"/>
            </a:endParaRPr>
          </a:p>
          <a:p>
            <a:pPr indent="-171450" lvl="0" marL="457200" rtl="0" algn="l">
              <a:spcBef>
                <a:spcPts val="0"/>
              </a:spcBef>
              <a:spcAft>
                <a:spcPts val="0"/>
              </a:spcAft>
              <a:buClr>
                <a:srgbClr val="898989"/>
              </a:buClr>
              <a:buSzPts val="2700"/>
              <a:buFont typeface="Raleway"/>
              <a:buAutoNum type="arabicPeriod"/>
            </a:pPr>
            <a:r>
              <a:rPr lang="en-US" sz="2700">
                <a:solidFill>
                  <a:srgbClr val="898989"/>
                </a:solidFill>
                <a:latin typeface="Raleway"/>
                <a:ea typeface="Raleway"/>
                <a:cs typeface="Raleway"/>
                <a:sym typeface="Raleway"/>
              </a:rPr>
              <a:t> How do you know which which theoretical model a co-worker is coming from?</a:t>
            </a:r>
            <a:endParaRPr sz="2700">
              <a:solidFill>
                <a:srgbClr val="898989"/>
              </a:solidFill>
              <a:latin typeface="Raleway"/>
              <a:ea typeface="Raleway"/>
              <a:cs typeface="Raleway"/>
              <a:sym typeface="Raleway"/>
            </a:endParaRPr>
          </a:p>
          <a:p>
            <a:pPr indent="-171450" lvl="0" marL="457200" rtl="0" algn="l">
              <a:spcBef>
                <a:spcPts val="0"/>
              </a:spcBef>
              <a:spcAft>
                <a:spcPts val="0"/>
              </a:spcAft>
              <a:buClr>
                <a:srgbClr val="898989"/>
              </a:buClr>
              <a:buSzPts val="2700"/>
              <a:buFont typeface="Raleway"/>
              <a:buAutoNum type="arabicPeriod"/>
            </a:pPr>
            <a:r>
              <a:rPr lang="en-US" sz="2700">
                <a:solidFill>
                  <a:srgbClr val="898989"/>
                </a:solidFill>
                <a:latin typeface="Raleway"/>
                <a:ea typeface="Raleway"/>
                <a:cs typeface="Raleway"/>
                <a:sym typeface="Raleway"/>
              </a:rPr>
              <a:t> How many of you have been stressed by the relationships with your family or not?</a:t>
            </a:r>
            <a:endParaRPr sz="600">
              <a:solidFill>
                <a:srgbClr val="898989"/>
              </a:solidFill>
            </a:endParaRPr>
          </a:p>
        </p:txBody>
      </p:sp>
      <p:sp>
        <p:nvSpPr>
          <p:cNvPr id="175" name="Google Shape;175;p5"/>
          <p:cNvSpPr/>
          <p:nvPr/>
        </p:nvSpPr>
        <p:spPr>
          <a:xfrm>
            <a:off x="50600" y="6223475"/>
            <a:ext cx="528900" cy="560700"/>
          </a:xfrm>
          <a:prstGeom prst="su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7"/>
          <p:cNvSpPr txBox="1"/>
          <p:nvPr>
            <p:ph type="title"/>
          </p:nvPr>
        </p:nvSpPr>
        <p:spPr>
          <a:xfrm>
            <a:off x="972600" y="1763267"/>
            <a:ext cx="10251300" cy="2024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 and her husband</a:t>
            </a:r>
            <a:endParaRPr/>
          </a:p>
        </p:txBody>
      </p:sp>
      <p:sp>
        <p:nvSpPr>
          <p:cNvPr id="564" name="Google Shape;564;p57"/>
          <p:cNvSpPr txBox="1"/>
          <p:nvPr>
            <p:ph idx="4294967295" type="body"/>
          </p:nvPr>
        </p:nvSpPr>
        <p:spPr>
          <a:xfrm>
            <a:off x="972600" y="2771833"/>
            <a:ext cx="10251600" cy="3014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2"/>
              </a:buClr>
              <a:buSzPts val="1800"/>
              <a:buChar char="●"/>
            </a:pPr>
            <a:r>
              <a:rPr lang="en-US">
                <a:solidFill>
                  <a:schemeClr val="dk2"/>
                </a:solidFill>
              </a:rPr>
              <a:t>The more the fusion in the family the poorer the development of </a:t>
            </a:r>
            <a:r>
              <a:rPr lang="en-US">
                <a:solidFill>
                  <a:schemeClr val="dk2"/>
                </a:solidFill>
              </a:rPr>
              <a:t>self</a:t>
            </a:r>
            <a:r>
              <a:rPr lang="en-US">
                <a:solidFill>
                  <a:schemeClr val="dk2"/>
                </a:solidFill>
              </a:rPr>
              <a:t>.   The greater the anxiety, the more the fusion, the less the differentiation. </a:t>
            </a:r>
            <a:endParaRPr>
              <a:solidFill>
                <a:schemeClr val="dk2"/>
              </a:solidFill>
            </a:endParaRPr>
          </a:p>
          <a:p>
            <a:pPr indent="-342900" lvl="0" marL="342900" rtl="0" algn="l">
              <a:spcBef>
                <a:spcPts val="1000"/>
              </a:spcBef>
              <a:spcAft>
                <a:spcPts val="0"/>
              </a:spcAft>
              <a:buClr>
                <a:schemeClr val="dk2"/>
              </a:buClr>
              <a:buSzPts val="1800"/>
              <a:buChar char="●"/>
            </a:pPr>
            <a:r>
              <a:rPr lang="en-US">
                <a:solidFill>
                  <a:schemeClr val="dk2"/>
                </a:solidFill>
              </a:rPr>
              <a:t>A fight might take weeks to recover from or it might not be made into a federal case and the couple goes on.  This varies with  level of fusion and anxiety.</a:t>
            </a:r>
            <a:endParaRPr>
              <a:solidFill>
                <a:schemeClr val="dk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8"/>
          <p:cNvSpPr txBox="1"/>
          <p:nvPr>
            <p:ph type="title"/>
          </p:nvPr>
        </p:nvSpPr>
        <p:spPr>
          <a:xfrm>
            <a:off x="919425" y="726850"/>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 and her husband</a:t>
            </a:r>
            <a:endParaRPr/>
          </a:p>
        </p:txBody>
      </p:sp>
      <p:sp>
        <p:nvSpPr>
          <p:cNvPr id="571" name="Google Shape;571;p58"/>
          <p:cNvSpPr/>
          <p:nvPr/>
        </p:nvSpPr>
        <p:spPr>
          <a:xfrm>
            <a:off x="2971800" y="2133600"/>
            <a:ext cx="1219200" cy="685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72" name="Google Shape;572;p58"/>
          <p:cNvCxnSpPr/>
          <p:nvPr/>
        </p:nvCxnSpPr>
        <p:spPr>
          <a:xfrm>
            <a:off x="3657600" y="2819400"/>
            <a:ext cx="0" cy="1143000"/>
          </a:xfrm>
          <a:prstGeom prst="straightConnector1">
            <a:avLst/>
          </a:prstGeom>
          <a:noFill/>
          <a:ln cap="flat" cmpd="sng" w="9525">
            <a:solidFill>
              <a:schemeClr val="dk1"/>
            </a:solidFill>
            <a:prstDash val="solid"/>
            <a:round/>
            <a:headEnd len="med" w="med" type="none"/>
            <a:tailEnd len="med" w="med" type="none"/>
          </a:ln>
        </p:spPr>
      </p:cxnSp>
      <p:cxnSp>
        <p:nvCxnSpPr>
          <p:cNvPr id="573" name="Google Shape;573;p58"/>
          <p:cNvCxnSpPr/>
          <p:nvPr/>
        </p:nvCxnSpPr>
        <p:spPr>
          <a:xfrm rot="10800000">
            <a:off x="3657600" y="3962400"/>
            <a:ext cx="3429000" cy="0"/>
          </a:xfrm>
          <a:prstGeom prst="straightConnector1">
            <a:avLst/>
          </a:prstGeom>
          <a:noFill/>
          <a:ln cap="flat" cmpd="sng" w="9525">
            <a:solidFill>
              <a:schemeClr val="dk1"/>
            </a:solidFill>
            <a:prstDash val="solid"/>
            <a:round/>
            <a:headEnd len="med" w="med" type="none"/>
            <a:tailEnd len="med" w="med" type="none"/>
          </a:ln>
        </p:spPr>
      </p:cxnSp>
      <p:sp>
        <p:nvSpPr>
          <p:cNvPr id="574" name="Google Shape;574;p58"/>
          <p:cNvSpPr/>
          <p:nvPr/>
        </p:nvSpPr>
        <p:spPr>
          <a:xfrm>
            <a:off x="6629400" y="1981200"/>
            <a:ext cx="914400" cy="914400"/>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75" name="Google Shape;575;p58"/>
          <p:cNvCxnSpPr/>
          <p:nvPr/>
        </p:nvCxnSpPr>
        <p:spPr>
          <a:xfrm rot="10800000">
            <a:off x="7086600" y="2895600"/>
            <a:ext cx="0" cy="1066800"/>
          </a:xfrm>
          <a:prstGeom prst="straightConnector1">
            <a:avLst/>
          </a:prstGeom>
          <a:noFill/>
          <a:ln cap="flat" cmpd="sng" w="9525">
            <a:solidFill>
              <a:schemeClr val="dk1"/>
            </a:solidFill>
            <a:prstDash val="solid"/>
            <a:round/>
            <a:headEnd len="med" w="med" type="none"/>
            <a:tailEnd len="med" w="med" type="none"/>
          </a:ln>
        </p:spPr>
      </p:cxnSp>
      <p:cxnSp>
        <p:nvCxnSpPr>
          <p:cNvPr id="576" name="Google Shape;576;p58"/>
          <p:cNvCxnSpPr/>
          <p:nvPr/>
        </p:nvCxnSpPr>
        <p:spPr>
          <a:xfrm>
            <a:off x="4191000" y="2438400"/>
            <a:ext cx="2438400" cy="0"/>
          </a:xfrm>
          <a:prstGeom prst="straightConnector1">
            <a:avLst/>
          </a:prstGeom>
          <a:noFill/>
          <a:ln cap="flat" cmpd="sng" w="9525">
            <a:solidFill>
              <a:schemeClr val="dk1"/>
            </a:solidFill>
            <a:prstDash val="dash"/>
            <a:round/>
            <a:headEnd len="med" w="med" type="none"/>
            <a:tailEnd len="med" w="med" type="non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9"/>
          <p:cNvSpPr txBox="1"/>
          <p:nvPr>
            <p:ph type="title"/>
          </p:nvPr>
        </p:nvSpPr>
        <p:spPr>
          <a:xfrm>
            <a:off x="970200" y="822525"/>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 and her husband</a:t>
            </a:r>
            <a:endParaRPr/>
          </a:p>
        </p:txBody>
      </p:sp>
      <p:sp>
        <p:nvSpPr>
          <p:cNvPr id="583" name="Google Shape;583;p59"/>
          <p:cNvSpPr/>
          <p:nvPr/>
        </p:nvSpPr>
        <p:spPr>
          <a:xfrm>
            <a:off x="2971800" y="2133600"/>
            <a:ext cx="1219200" cy="685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84" name="Google Shape;584;p59"/>
          <p:cNvCxnSpPr/>
          <p:nvPr/>
        </p:nvCxnSpPr>
        <p:spPr>
          <a:xfrm>
            <a:off x="3657600" y="2819400"/>
            <a:ext cx="0" cy="1143000"/>
          </a:xfrm>
          <a:prstGeom prst="straightConnector1">
            <a:avLst/>
          </a:prstGeom>
          <a:noFill/>
          <a:ln cap="flat" cmpd="sng" w="9525">
            <a:solidFill>
              <a:schemeClr val="dk1"/>
            </a:solidFill>
            <a:prstDash val="solid"/>
            <a:round/>
            <a:headEnd len="med" w="med" type="none"/>
            <a:tailEnd len="med" w="med" type="none"/>
          </a:ln>
        </p:spPr>
      </p:cxnSp>
      <p:cxnSp>
        <p:nvCxnSpPr>
          <p:cNvPr id="585" name="Google Shape;585;p59"/>
          <p:cNvCxnSpPr/>
          <p:nvPr/>
        </p:nvCxnSpPr>
        <p:spPr>
          <a:xfrm rot="10800000">
            <a:off x="3657600" y="3962400"/>
            <a:ext cx="3429000" cy="0"/>
          </a:xfrm>
          <a:prstGeom prst="straightConnector1">
            <a:avLst/>
          </a:prstGeom>
          <a:noFill/>
          <a:ln cap="flat" cmpd="sng" w="9525">
            <a:solidFill>
              <a:schemeClr val="dk1"/>
            </a:solidFill>
            <a:prstDash val="solid"/>
            <a:round/>
            <a:headEnd len="med" w="med" type="none"/>
            <a:tailEnd len="med" w="med" type="none"/>
          </a:ln>
        </p:spPr>
      </p:cxnSp>
      <p:sp>
        <p:nvSpPr>
          <p:cNvPr id="586" name="Google Shape;586;p59"/>
          <p:cNvSpPr/>
          <p:nvPr/>
        </p:nvSpPr>
        <p:spPr>
          <a:xfrm>
            <a:off x="6629400" y="1981200"/>
            <a:ext cx="914400" cy="914400"/>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587" name="Google Shape;587;p59"/>
          <p:cNvCxnSpPr/>
          <p:nvPr/>
        </p:nvCxnSpPr>
        <p:spPr>
          <a:xfrm rot="10800000">
            <a:off x="7086600" y="2895600"/>
            <a:ext cx="0" cy="1066800"/>
          </a:xfrm>
          <a:prstGeom prst="straightConnector1">
            <a:avLst/>
          </a:prstGeom>
          <a:noFill/>
          <a:ln cap="flat" cmpd="sng" w="9525">
            <a:solidFill>
              <a:schemeClr val="dk1"/>
            </a:solidFill>
            <a:prstDash val="solid"/>
            <a:round/>
            <a:headEnd len="med" w="med" type="none"/>
            <a:tailEnd len="med" w="med" type="none"/>
          </a:ln>
        </p:spPr>
      </p:cxnSp>
      <p:cxnSp>
        <p:nvCxnSpPr>
          <p:cNvPr id="588" name="Google Shape;588;p59"/>
          <p:cNvCxnSpPr/>
          <p:nvPr/>
        </p:nvCxnSpPr>
        <p:spPr>
          <a:xfrm>
            <a:off x="4191000" y="2438400"/>
            <a:ext cx="2438400" cy="0"/>
          </a:xfrm>
          <a:prstGeom prst="straightConnector1">
            <a:avLst/>
          </a:prstGeom>
          <a:noFill/>
          <a:ln cap="flat" cmpd="sng" w="9525">
            <a:solidFill>
              <a:schemeClr val="dk1"/>
            </a:solidFill>
            <a:prstDash val="dash"/>
            <a:round/>
            <a:headEnd len="med" w="med" type="none"/>
            <a:tailEnd len="med" w="med" type="none"/>
          </a:ln>
        </p:spPr>
      </p:cxnSp>
      <p:sp>
        <p:nvSpPr>
          <p:cNvPr id="589" name="Google Shape;589;p59"/>
          <p:cNvSpPr/>
          <p:nvPr/>
        </p:nvSpPr>
        <p:spPr>
          <a:xfrm>
            <a:off x="4267200" y="2438400"/>
            <a:ext cx="2438400" cy="457200"/>
          </a:xfrm>
          <a:prstGeom prst="leftRightArrow">
            <a:avLst>
              <a:gd fmla="val 50000" name="adj1"/>
              <a:gd fmla="val 106667"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60"/>
          <p:cNvSpPr txBox="1"/>
          <p:nvPr>
            <p:ph type="title"/>
          </p:nvPr>
        </p:nvSpPr>
        <p:spPr>
          <a:xfrm>
            <a:off x="972600" y="1763267"/>
            <a:ext cx="10251300" cy="20247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75000"/>
              <a:buFont typeface="Century Gothic"/>
              <a:buNone/>
            </a:pPr>
            <a:r>
              <a:rPr lang="en-US"/>
              <a:t>Now let’s add one more complexity </a:t>
            </a:r>
            <a:endParaRPr/>
          </a:p>
          <a:p>
            <a:pPr indent="0" lvl="0" marL="0" rtl="0" algn="l">
              <a:spcBef>
                <a:spcPts val="0"/>
              </a:spcBef>
              <a:spcAft>
                <a:spcPts val="0"/>
              </a:spcAft>
              <a:buClr>
                <a:srgbClr val="262626"/>
              </a:buClr>
              <a:buSzPct val="75000"/>
              <a:buFont typeface="Century Gothic"/>
              <a:buNone/>
            </a:pPr>
            <a:r>
              <a:t/>
            </a:r>
            <a:endParaRPr/>
          </a:p>
          <a:p>
            <a:pPr indent="0" lvl="0" marL="0" rtl="0" algn="l">
              <a:spcBef>
                <a:spcPts val="0"/>
              </a:spcBef>
              <a:spcAft>
                <a:spcPts val="0"/>
              </a:spcAft>
              <a:buClr>
                <a:srgbClr val="262626"/>
              </a:buClr>
              <a:buSzPct val="75000"/>
              <a:buFont typeface="Century Gothic"/>
              <a:buNone/>
            </a:pPr>
            <a:r>
              <a:rPr lang="en-US"/>
              <a:t>C</a:t>
            </a:r>
            <a:r>
              <a:rPr lang="en-US" sz="2800"/>
              <a:t>omplex relationship systems is the emotional environment  clients and professionals live in</a:t>
            </a:r>
            <a:r>
              <a:rPr lang="en-US"/>
              <a:t>.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1"/>
          <p:cNvSpPr txBox="1"/>
          <p:nvPr>
            <p:ph type="title"/>
          </p:nvPr>
        </p:nvSpPr>
        <p:spPr>
          <a:xfrm>
            <a:off x="970350" y="748100"/>
            <a:ext cx="102513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 Husband &amp; Her Mother</a:t>
            </a:r>
            <a:endParaRPr/>
          </a:p>
        </p:txBody>
      </p:sp>
      <p:sp>
        <p:nvSpPr>
          <p:cNvPr id="602" name="Google Shape;602;p61"/>
          <p:cNvSpPr/>
          <p:nvPr/>
        </p:nvSpPr>
        <p:spPr>
          <a:xfrm>
            <a:off x="2820650" y="4083225"/>
            <a:ext cx="914400" cy="914400"/>
          </a:xfrm>
          <a:prstGeom prst="rect">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03" name="Google Shape;603;p61"/>
          <p:cNvSpPr/>
          <p:nvPr/>
        </p:nvSpPr>
        <p:spPr>
          <a:xfrm>
            <a:off x="5811750" y="4088975"/>
            <a:ext cx="914400" cy="914400"/>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04" name="Google Shape;604;p61"/>
          <p:cNvSpPr/>
          <p:nvPr/>
        </p:nvSpPr>
        <p:spPr>
          <a:xfrm>
            <a:off x="5811750" y="2130325"/>
            <a:ext cx="914400" cy="914400"/>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05" name="Google Shape;605;p61"/>
          <p:cNvSpPr/>
          <p:nvPr/>
        </p:nvSpPr>
        <p:spPr>
          <a:xfrm>
            <a:off x="5926050" y="3185850"/>
            <a:ext cx="685800" cy="762000"/>
          </a:xfrm>
          <a:prstGeom prst="downArrow">
            <a:avLst>
              <a:gd fmla="val 50000" name="adj1"/>
              <a:gd fmla="val 50000" name="adj2"/>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62"/>
          <p:cNvSpPr txBox="1"/>
          <p:nvPr>
            <p:ph type="title"/>
          </p:nvPr>
        </p:nvSpPr>
        <p:spPr>
          <a:xfrm>
            <a:off x="1036375" y="694950"/>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 Husband &amp; Her Mother</a:t>
            </a:r>
            <a:endParaRPr/>
          </a:p>
        </p:txBody>
      </p:sp>
      <p:sp>
        <p:nvSpPr>
          <p:cNvPr id="612" name="Google Shape;612;p62"/>
          <p:cNvSpPr/>
          <p:nvPr/>
        </p:nvSpPr>
        <p:spPr>
          <a:xfrm>
            <a:off x="4114800" y="3657600"/>
            <a:ext cx="914400" cy="914400"/>
          </a:xfrm>
          <a:prstGeom prst="rect">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3" name="Google Shape;613;p62"/>
          <p:cNvSpPr/>
          <p:nvPr/>
        </p:nvSpPr>
        <p:spPr>
          <a:xfrm>
            <a:off x="6934200" y="3505200"/>
            <a:ext cx="914400" cy="914400"/>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4" name="Google Shape;614;p62"/>
          <p:cNvSpPr/>
          <p:nvPr/>
        </p:nvSpPr>
        <p:spPr>
          <a:xfrm>
            <a:off x="6934200" y="1676400"/>
            <a:ext cx="914400" cy="914400"/>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5" name="Google Shape;615;p62"/>
          <p:cNvSpPr/>
          <p:nvPr/>
        </p:nvSpPr>
        <p:spPr>
          <a:xfrm>
            <a:off x="7086600" y="2667000"/>
            <a:ext cx="457200" cy="762000"/>
          </a:xfrm>
          <a:prstGeom prst="downArrow">
            <a:avLst>
              <a:gd fmla="val 50000" name="adj1"/>
              <a:gd fmla="val 50000" name="adj2"/>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6" name="Google Shape;616;p62"/>
          <p:cNvSpPr/>
          <p:nvPr/>
        </p:nvSpPr>
        <p:spPr>
          <a:xfrm flipH="1">
            <a:off x="4953000" y="2133600"/>
            <a:ext cx="1752600" cy="1219200"/>
          </a:xfrm>
          <a:prstGeom prst="lightningBolt">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7" name="Google Shape;617;p62"/>
          <p:cNvSpPr/>
          <p:nvPr/>
        </p:nvSpPr>
        <p:spPr>
          <a:xfrm rot="7827728">
            <a:off x="5638800" y="3657600"/>
            <a:ext cx="914400" cy="914400"/>
          </a:xfrm>
          <a:prstGeom prst="lightningBolt">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63"/>
          <p:cNvSpPr txBox="1"/>
          <p:nvPr>
            <p:ph type="title"/>
          </p:nvPr>
        </p:nvSpPr>
        <p:spPr>
          <a:xfrm>
            <a:off x="972600" y="1758200"/>
            <a:ext cx="10251300" cy="7137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2857"/>
              <a:buFont typeface="Century Gothic"/>
              <a:buNone/>
            </a:pPr>
            <a:r>
              <a:rPr lang="en-US"/>
              <a:t>More complexity:</a:t>
            </a:r>
            <a:endParaRPr/>
          </a:p>
          <a:p>
            <a:pPr indent="0" lvl="0" marL="0" rtl="0" algn="l">
              <a:spcBef>
                <a:spcPts val="0"/>
              </a:spcBef>
              <a:spcAft>
                <a:spcPts val="0"/>
              </a:spcAft>
              <a:buClr>
                <a:srgbClr val="262626"/>
              </a:buClr>
              <a:buSzPct val="102857"/>
              <a:buFont typeface="Century Gothic"/>
              <a:buNone/>
            </a:pPr>
            <a:r>
              <a:rPr lang="en-US"/>
              <a:t>Triangles are one concepts of families</a:t>
            </a:r>
            <a:endParaRPr/>
          </a:p>
        </p:txBody>
      </p:sp>
      <p:sp>
        <p:nvSpPr>
          <p:cNvPr id="624" name="Google Shape;624;p63"/>
          <p:cNvSpPr txBox="1"/>
          <p:nvPr>
            <p:ph idx="1" type="body"/>
          </p:nvPr>
        </p:nvSpPr>
        <p:spPr>
          <a:xfrm>
            <a:off x="972422" y="2771825"/>
            <a:ext cx="6882300" cy="3014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Triangles carry the emotional  process</a:t>
            </a:r>
            <a:endParaRPr/>
          </a:p>
          <a:p>
            <a:pPr indent="-342900" lvl="0" marL="342900" rtl="0" algn="l">
              <a:spcBef>
                <a:spcPts val="1000"/>
              </a:spcBef>
              <a:spcAft>
                <a:spcPts val="0"/>
              </a:spcAft>
              <a:buSzPts val="1800"/>
              <a:buChar char="●"/>
            </a:pPr>
            <a:r>
              <a:rPr lang="en-US"/>
              <a:t>Not pathological</a:t>
            </a:r>
            <a:endParaRPr/>
          </a:p>
          <a:p>
            <a:pPr indent="-342900" lvl="0" marL="342900" rtl="0" algn="l">
              <a:spcBef>
                <a:spcPts val="1000"/>
              </a:spcBef>
              <a:spcAft>
                <a:spcPts val="0"/>
              </a:spcAft>
              <a:buSzPts val="1800"/>
              <a:buChar char="●"/>
            </a:pPr>
            <a:r>
              <a:rPr lang="en-US"/>
              <a:t>Natural smallest molecule of relationships</a:t>
            </a:r>
            <a:endParaRPr/>
          </a:p>
          <a:p>
            <a:pPr indent="-342900" lvl="0" marL="342900" rtl="0" algn="l">
              <a:spcBef>
                <a:spcPts val="1000"/>
              </a:spcBef>
              <a:spcAft>
                <a:spcPts val="0"/>
              </a:spcAft>
              <a:buSzPts val="1800"/>
              <a:buChar char="●"/>
            </a:pPr>
            <a:r>
              <a:rPr lang="en-US"/>
              <a:t>Often benign, for ex. two sisters invite a friend to eat dinner</a:t>
            </a:r>
            <a:endParaRPr/>
          </a:p>
          <a:p>
            <a:pPr indent="-342900" lvl="0" marL="342900" rtl="0" algn="l">
              <a:spcBef>
                <a:spcPts val="1000"/>
              </a:spcBef>
              <a:spcAft>
                <a:spcPts val="0"/>
              </a:spcAft>
              <a:buSzPts val="1800"/>
              <a:buChar char="●"/>
            </a:pPr>
            <a:r>
              <a:rPr lang="en-US"/>
              <a:t>When anxiety and fusion are high it changes. The cornerstone drive triangles .  A two against one phenomena can occur with  two insiders and one outsider.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64"/>
          <p:cNvSpPr txBox="1"/>
          <p:nvPr>
            <p:ph type="title"/>
          </p:nvPr>
        </p:nvSpPr>
        <p:spPr>
          <a:xfrm>
            <a:off x="972600" y="1758200"/>
            <a:ext cx="10251300" cy="7137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3400"/>
              <a:t>More complexity:</a:t>
            </a:r>
            <a:endParaRPr sz="3400"/>
          </a:p>
          <a:p>
            <a:pPr indent="0" lvl="0" marL="0" rtl="0" algn="l">
              <a:spcBef>
                <a:spcPts val="0"/>
              </a:spcBef>
              <a:spcAft>
                <a:spcPts val="0"/>
              </a:spcAft>
              <a:buClr>
                <a:srgbClr val="262626"/>
              </a:buClr>
              <a:buSzPct val="100000"/>
              <a:buFont typeface="Century Gothic"/>
              <a:buNone/>
            </a:pPr>
            <a:r>
              <a:rPr lang="en-US" sz="3400"/>
              <a:t>Nuclear Family Emotional Process</a:t>
            </a:r>
            <a:endParaRPr/>
          </a:p>
        </p:txBody>
      </p:sp>
      <p:sp>
        <p:nvSpPr>
          <p:cNvPr id="631" name="Google Shape;631;p64"/>
          <p:cNvSpPr txBox="1"/>
          <p:nvPr>
            <p:ph idx="1" type="body"/>
          </p:nvPr>
        </p:nvSpPr>
        <p:spPr>
          <a:xfrm>
            <a:off x="972425" y="2771825"/>
            <a:ext cx="9141600" cy="3565200"/>
          </a:xfrm>
          <a:prstGeom prst="rect">
            <a:avLst/>
          </a:prstGeom>
          <a:noFill/>
          <a:ln>
            <a:noFill/>
          </a:ln>
        </p:spPr>
        <p:txBody>
          <a:bodyPr anchorCtr="0" anchor="t" bIns="45700" lIns="91425" spcFirstLastPara="1" rIns="91425" wrap="square" tIns="45700">
            <a:normAutofit fontScale="70000" lnSpcReduction="20000"/>
          </a:bodyPr>
          <a:lstStyle/>
          <a:p>
            <a:pPr indent="-228600" lvl="0" marL="342900" rtl="0" algn="l">
              <a:spcBef>
                <a:spcPts val="0"/>
              </a:spcBef>
              <a:spcAft>
                <a:spcPts val="0"/>
              </a:spcAft>
              <a:buSzPct val="69848"/>
              <a:buNone/>
            </a:pPr>
            <a:r>
              <a:t/>
            </a:r>
            <a:endParaRPr sz="2577"/>
          </a:p>
          <a:p>
            <a:pPr indent="-347593" lvl="0" marL="342900" rtl="0" algn="l">
              <a:spcBef>
                <a:spcPts val="1000"/>
              </a:spcBef>
              <a:spcAft>
                <a:spcPts val="0"/>
              </a:spcAft>
              <a:buSzPct val="103880"/>
              <a:buChar char="●"/>
            </a:pPr>
            <a:r>
              <a:rPr lang="en-US" sz="2577"/>
              <a:t>Nuclear family Emotional Processes is one of the 8 original concepts of BFST:</a:t>
            </a:r>
            <a:endParaRPr sz="2577"/>
          </a:p>
          <a:p>
            <a:pPr indent="457200" lvl="0" marL="0" rtl="0" algn="l">
              <a:spcBef>
                <a:spcPts val="1000"/>
              </a:spcBef>
              <a:spcAft>
                <a:spcPts val="0"/>
              </a:spcAft>
              <a:buNone/>
            </a:pPr>
            <a:r>
              <a:t/>
            </a:r>
            <a:endParaRPr sz="2377"/>
          </a:p>
          <a:p>
            <a:pPr indent="-414903" lvl="1" marL="1219200" rtl="0" algn="l">
              <a:lnSpc>
                <a:spcPct val="100000"/>
              </a:lnSpc>
              <a:spcBef>
                <a:spcPts val="1000"/>
              </a:spcBef>
              <a:spcAft>
                <a:spcPts val="0"/>
              </a:spcAft>
              <a:buSzPct val="104206"/>
              <a:buChar char="○"/>
            </a:pPr>
            <a:r>
              <a:rPr lang="en-US" sz="2377"/>
              <a:t>Marital Conflict - previous example</a:t>
            </a:r>
            <a:endParaRPr sz="2377"/>
          </a:p>
          <a:p>
            <a:pPr indent="-410458" lvl="1" marL="1219200" rtl="0" algn="l">
              <a:lnSpc>
                <a:spcPct val="100000"/>
              </a:lnSpc>
              <a:spcBef>
                <a:spcPts val="0"/>
              </a:spcBef>
              <a:spcAft>
                <a:spcPts val="0"/>
              </a:spcAft>
              <a:buSzPct val="100000"/>
              <a:buChar char="○"/>
            </a:pPr>
            <a:r>
              <a:rPr lang="en-US" sz="2377"/>
              <a:t>Child Focused -  “my kids the problem”</a:t>
            </a:r>
            <a:endParaRPr sz="2377"/>
          </a:p>
          <a:p>
            <a:pPr indent="-410458" lvl="1" marL="1219200" rtl="0" algn="l">
              <a:lnSpc>
                <a:spcPct val="100000"/>
              </a:lnSpc>
              <a:spcBef>
                <a:spcPts val="1000"/>
              </a:spcBef>
              <a:spcAft>
                <a:spcPts val="0"/>
              </a:spcAft>
              <a:buSzPct val="100000"/>
              <a:buChar char="○"/>
            </a:pPr>
            <a:r>
              <a:rPr lang="en-US" sz="2377"/>
              <a:t>Dysfunction in a spouse - “my husband is the sick one”</a:t>
            </a:r>
            <a:endParaRPr sz="2377"/>
          </a:p>
          <a:p>
            <a:pPr indent="-410458" lvl="1" marL="1219200" rtl="0" algn="l">
              <a:lnSpc>
                <a:spcPct val="100000"/>
              </a:lnSpc>
              <a:spcBef>
                <a:spcPts val="1000"/>
              </a:spcBef>
              <a:spcAft>
                <a:spcPts val="0"/>
              </a:spcAft>
              <a:buSzPct val="100000"/>
              <a:buChar char="○"/>
            </a:pPr>
            <a:r>
              <a:rPr lang="en-US" sz="2377"/>
              <a:t>Distance in all - “heading to the movies or bar”</a:t>
            </a:r>
            <a:endParaRPr sz="2377"/>
          </a:p>
          <a:p>
            <a:pPr indent="-410458" lvl="1" marL="1219200" rtl="0" algn="l">
              <a:lnSpc>
                <a:spcPct val="100000"/>
              </a:lnSpc>
              <a:spcBef>
                <a:spcPts val="1000"/>
              </a:spcBef>
              <a:spcAft>
                <a:spcPts val="0"/>
              </a:spcAft>
              <a:buSzPct val="100000"/>
              <a:buChar char="○"/>
            </a:pPr>
            <a:r>
              <a:rPr lang="en-US" sz="2377"/>
              <a:t>All four ways are adaptive and occur in all families.  Some  are used repeatedly or vary.  This affects quality of life in the family.</a:t>
            </a:r>
            <a:endParaRPr sz="2377"/>
          </a:p>
          <a:p>
            <a:pPr indent="-184150" lvl="1" marL="742950" rtl="0" algn="l">
              <a:spcBef>
                <a:spcPts val="1000"/>
              </a:spcBef>
              <a:spcAft>
                <a:spcPts val="0"/>
              </a:spcAft>
              <a:buSzPct val="106666"/>
              <a:buNone/>
            </a:pPr>
            <a:r>
              <a:t/>
            </a:r>
            <a:endParaRPr/>
          </a:p>
          <a:p>
            <a:pPr indent="-184150" lvl="1" marL="742950" rtl="0" algn="l">
              <a:spcBef>
                <a:spcPts val="1000"/>
              </a:spcBef>
              <a:spcAft>
                <a:spcPts val="0"/>
              </a:spcAft>
              <a:buSzPct val="106666"/>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65"/>
          <p:cNvSpPr txBox="1"/>
          <p:nvPr>
            <p:ph type="title"/>
          </p:nvPr>
        </p:nvSpPr>
        <p:spPr>
          <a:xfrm>
            <a:off x="972600" y="1758200"/>
            <a:ext cx="10251300" cy="7137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2857"/>
              <a:buFont typeface="Century Gothic"/>
              <a:buNone/>
            </a:pPr>
            <a:r>
              <a:rPr lang="en-US"/>
              <a:t>How does a social worker think about effective self management in their field?</a:t>
            </a:r>
            <a:endParaRPr/>
          </a:p>
        </p:txBody>
      </p:sp>
      <p:sp>
        <p:nvSpPr>
          <p:cNvPr id="638" name="Google Shape;638;p65"/>
          <p:cNvSpPr txBox="1"/>
          <p:nvPr>
            <p:ph idx="1" type="body"/>
          </p:nvPr>
        </p:nvSpPr>
        <p:spPr>
          <a:xfrm>
            <a:off x="972600" y="3236500"/>
            <a:ext cx="8276100" cy="1576800"/>
          </a:xfrm>
          <a:prstGeom prst="rect">
            <a:avLst/>
          </a:prstGeom>
          <a:noFill/>
          <a:ln>
            <a:noFill/>
          </a:ln>
        </p:spPr>
        <p:txBody>
          <a:bodyPr anchorCtr="0" anchor="t" bIns="45700" lIns="91425" spcFirstLastPara="1" rIns="91425" wrap="square" tIns="45700">
            <a:normAutofit/>
          </a:bodyPr>
          <a:lstStyle/>
          <a:p>
            <a:pPr indent="-349250" lvl="0" marL="342900" rtl="0" algn="l">
              <a:spcBef>
                <a:spcPts val="0"/>
              </a:spcBef>
              <a:spcAft>
                <a:spcPts val="0"/>
              </a:spcAft>
              <a:buSzPts val="1900"/>
              <a:buChar char="●"/>
            </a:pPr>
            <a:r>
              <a:rPr lang="en-US" sz="1800"/>
              <a:t>If this clinical example is the social workers family and there has been tension at home,  how does the Social Worker think about professional and mature self management with the cases at work?</a:t>
            </a: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6"/>
          <p:cNvSpPr txBox="1"/>
          <p:nvPr>
            <p:ph type="title"/>
          </p:nvPr>
        </p:nvSpPr>
        <p:spPr>
          <a:xfrm>
            <a:off x="973325" y="1758200"/>
            <a:ext cx="4878300" cy="2814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Does the social worker see SELF and the family? Each being different?</a:t>
            </a:r>
            <a:endParaRPr/>
          </a:p>
        </p:txBody>
      </p:sp>
      <p:sp>
        <p:nvSpPr>
          <p:cNvPr id="645" name="Google Shape;645;p66"/>
          <p:cNvSpPr txBox="1"/>
          <p:nvPr>
            <p:ph idx="2" type="body"/>
          </p:nvPr>
        </p:nvSpPr>
        <p:spPr>
          <a:xfrm>
            <a:off x="6898967" y="1803500"/>
            <a:ext cx="4499100" cy="4034100"/>
          </a:xfrm>
          <a:prstGeom prst="rect">
            <a:avLst/>
          </a:prstGeom>
          <a:noFill/>
          <a:ln>
            <a:noFill/>
          </a:ln>
        </p:spPr>
        <p:txBody>
          <a:bodyPr anchorCtr="0" anchor="t" bIns="45700" lIns="91425" spcFirstLastPara="1" rIns="91425" wrap="square" tIns="45700">
            <a:normAutofit/>
          </a:bodyPr>
          <a:lstStyle/>
          <a:p>
            <a:pPr indent="0" lvl="0" marL="342900" rtl="0" algn="l">
              <a:spcBef>
                <a:spcPts val="0"/>
              </a:spcBef>
              <a:spcAft>
                <a:spcPts val="0"/>
              </a:spcAft>
              <a:buNone/>
            </a:pPr>
            <a:r>
              <a:rPr lang="en-US" sz="2400"/>
              <a:t>Social Worker’s family system</a:t>
            </a:r>
            <a:endParaRPr sz="2400"/>
          </a:p>
        </p:txBody>
      </p:sp>
      <p:pic>
        <p:nvPicPr>
          <p:cNvPr descr="C:\Users\Margaret\AppData\Local\Microsoft\Windows\Temporary Internet Files\Content.IE5\YHK2OK4D\MP900049764[1].jpg" id="646" name="Google Shape;646;p66"/>
          <p:cNvPicPr preferRelativeResize="0"/>
          <p:nvPr/>
        </p:nvPicPr>
        <p:blipFill rotWithShape="1">
          <a:blip r:embed="rId3">
            <a:alphaModFix/>
          </a:blip>
          <a:srcRect b="0" l="0" r="0" t="0"/>
          <a:stretch/>
        </p:blipFill>
        <p:spPr>
          <a:xfrm>
            <a:off x="7320501" y="2447250"/>
            <a:ext cx="3914775" cy="2590800"/>
          </a:xfrm>
          <a:prstGeom prst="rect">
            <a:avLst/>
          </a:prstGeom>
          <a:noFill/>
          <a:ln>
            <a:noFill/>
          </a:ln>
        </p:spPr>
      </p:pic>
      <p:sp>
        <p:nvSpPr>
          <p:cNvPr id="647" name="Google Shape;647;p66"/>
          <p:cNvSpPr/>
          <p:nvPr/>
        </p:nvSpPr>
        <p:spPr>
          <a:xfrm>
            <a:off x="50600" y="6223475"/>
            <a:ext cx="528900" cy="560700"/>
          </a:xfrm>
          <a:prstGeom prst="su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6"/>
          <p:cNvSpPr txBox="1"/>
          <p:nvPr>
            <p:ph type="title"/>
          </p:nvPr>
        </p:nvSpPr>
        <p:spPr>
          <a:xfrm>
            <a:off x="919450" y="780000"/>
            <a:ext cx="102513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Objectives</a:t>
            </a:r>
            <a:endParaRPr/>
          </a:p>
        </p:txBody>
      </p:sp>
      <p:sp>
        <p:nvSpPr>
          <p:cNvPr id="182" name="Google Shape;182;p6"/>
          <p:cNvSpPr/>
          <p:nvPr/>
        </p:nvSpPr>
        <p:spPr>
          <a:xfrm>
            <a:off x="1559500" y="1940250"/>
            <a:ext cx="8971200" cy="3604800"/>
          </a:xfrm>
          <a:prstGeom prst="rect">
            <a:avLst/>
          </a:prstGeom>
          <a:noFill/>
          <a:ln>
            <a:noFill/>
          </a:ln>
        </p:spPr>
        <p:txBody>
          <a:bodyPr anchorCtr="0" anchor="t" bIns="45700" lIns="91425" spcFirstLastPara="1" rIns="91425" wrap="square" tIns="45700">
            <a:spAutoFit/>
          </a:bodyPr>
          <a:lstStyle/>
          <a:p>
            <a:pPr indent="-406400" lvl="0" marL="457200" marR="0" rtl="0" algn="l">
              <a:spcBef>
                <a:spcPts val="0"/>
              </a:spcBef>
              <a:spcAft>
                <a:spcPts val="0"/>
              </a:spcAft>
              <a:buClr>
                <a:srgbClr val="646464"/>
              </a:buClr>
              <a:buSzPts val="2800"/>
              <a:buFont typeface="Avenir"/>
              <a:buAutoNum type="arabicPeriod"/>
            </a:pPr>
            <a:r>
              <a:rPr lang="en-US" sz="2800">
                <a:solidFill>
                  <a:srgbClr val="646464"/>
                </a:solidFill>
                <a:latin typeface="Avenir"/>
                <a:ea typeface="Avenir"/>
                <a:cs typeface="Avenir"/>
                <a:sym typeface="Avenir"/>
              </a:rPr>
              <a:t>Describe the history of social work and families.</a:t>
            </a:r>
            <a:endParaRPr sz="2800">
              <a:solidFill>
                <a:srgbClr val="646464"/>
              </a:solidFill>
              <a:latin typeface="Avenir"/>
              <a:ea typeface="Avenir"/>
              <a:cs typeface="Avenir"/>
              <a:sym typeface="Avenir"/>
            </a:endParaRPr>
          </a:p>
          <a:p>
            <a:pPr indent="-406400" lvl="0" marL="457200" rtl="0" algn="l">
              <a:spcBef>
                <a:spcPts val="0"/>
              </a:spcBef>
              <a:spcAft>
                <a:spcPts val="0"/>
              </a:spcAft>
              <a:buClr>
                <a:srgbClr val="646464"/>
              </a:buClr>
              <a:buSzPts val="2800"/>
              <a:buFont typeface="Avenir"/>
              <a:buAutoNum type="arabicPeriod"/>
            </a:pPr>
            <a:r>
              <a:rPr lang="en-US" sz="2800">
                <a:solidFill>
                  <a:srgbClr val="646464"/>
                </a:solidFill>
                <a:latin typeface="Avenir"/>
                <a:ea typeface="Avenir"/>
                <a:cs typeface="Avenir"/>
                <a:sym typeface="Avenir"/>
              </a:rPr>
              <a:t>Describe two of the basic concepts of Bowen Family Systems Theory.</a:t>
            </a:r>
            <a:endParaRPr sz="2800">
              <a:solidFill>
                <a:srgbClr val="646464"/>
              </a:solidFill>
              <a:latin typeface="Avenir"/>
              <a:ea typeface="Avenir"/>
              <a:cs typeface="Avenir"/>
              <a:sym typeface="Avenir"/>
            </a:endParaRPr>
          </a:p>
          <a:p>
            <a:pPr indent="-406400" lvl="0" marL="457200" marR="0" rtl="0" algn="l">
              <a:spcBef>
                <a:spcPts val="0"/>
              </a:spcBef>
              <a:spcAft>
                <a:spcPts val="0"/>
              </a:spcAft>
              <a:buClr>
                <a:srgbClr val="646464"/>
              </a:buClr>
              <a:buSzPts val="2800"/>
              <a:buFont typeface="Avenir"/>
              <a:buAutoNum type="arabicPeriod"/>
            </a:pPr>
            <a:r>
              <a:rPr lang="en-US" sz="2800">
                <a:solidFill>
                  <a:srgbClr val="646464"/>
                </a:solidFill>
                <a:latin typeface="Avenir"/>
                <a:ea typeface="Avenir"/>
                <a:cs typeface="Avenir"/>
                <a:sym typeface="Avenir"/>
              </a:rPr>
              <a:t>Describe Social Worker self-management with the clinical process.</a:t>
            </a:r>
            <a:endParaRPr/>
          </a:p>
          <a:p>
            <a:pPr indent="0" lvl="0" marL="0" marR="0" rtl="0" algn="l">
              <a:spcBef>
                <a:spcPts val="0"/>
              </a:spcBef>
              <a:spcAft>
                <a:spcPts val="0"/>
              </a:spcAft>
              <a:buNone/>
            </a:pPr>
            <a:r>
              <a:t/>
            </a:r>
            <a:endParaRPr b="0" sz="2800">
              <a:solidFill>
                <a:srgbClr val="646464"/>
              </a:solidFill>
              <a:latin typeface="Avenir"/>
              <a:ea typeface="Avenir"/>
              <a:cs typeface="Avenir"/>
              <a:sym typeface="Aveni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67"/>
          <p:cNvSpPr txBox="1"/>
          <p:nvPr>
            <p:ph type="title"/>
          </p:nvPr>
        </p:nvSpPr>
        <p:spPr>
          <a:xfrm>
            <a:off x="973333" y="1758200"/>
            <a:ext cx="4401300" cy="2249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Family diagrams</a:t>
            </a:r>
            <a:endParaRPr/>
          </a:p>
        </p:txBody>
      </p:sp>
      <p:sp>
        <p:nvSpPr>
          <p:cNvPr id="654" name="Google Shape;654;p67"/>
          <p:cNvSpPr txBox="1"/>
          <p:nvPr>
            <p:ph idx="2" type="body"/>
          </p:nvPr>
        </p:nvSpPr>
        <p:spPr>
          <a:xfrm>
            <a:off x="6898967" y="1803500"/>
            <a:ext cx="4499100" cy="4034100"/>
          </a:xfrm>
          <a:prstGeom prst="rect">
            <a:avLst/>
          </a:prstGeom>
          <a:noFill/>
          <a:ln>
            <a:noFill/>
          </a:ln>
        </p:spPr>
        <p:txBody>
          <a:bodyPr anchorCtr="0" anchor="t" bIns="45700" lIns="91425" spcFirstLastPara="1" rIns="91425" wrap="square" tIns="45700">
            <a:normAutofit/>
          </a:bodyPr>
          <a:lstStyle/>
          <a:p>
            <a:pPr indent="-400050" lvl="0" marL="342900" rtl="0" algn="l">
              <a:spcBef>
                <a:spcPts val="0"/>
              </a:spcBef>
              <a:spcAft>
                <a:spcPts val="0"/>
              </a:spcAft>
              <a:buSzPts val="2700"/>
              <a:buChar char="●"/>
            </a:pPr>
            <a:r>
              <a:rPr lang="en-US" sz="2600"/>
              <a:t>The ultimate cheat sheet</a:t>
            </a:r>
            <a:endParaRPr sz="2600"/>
          </a:p>
          <a:p>
            <a:pPr indent="0" lvl="0" marL="609600" rtl="0" algn="l">
              <a:spcBef>
                <a:spcPts val="0"/>
              </a:spcBef>
              <a:spcAft>
                <a:spcPts val="0"/>
              </a:spcAft>
              <a:buNone/>
            </a:pPr>
            <a:r>
              <a:rPr lang="en-US" sz="2600"/>
              <a:t>-Useful in the ED</a:t>
            </a:r>
            <a:endParaRPr sz="2600"/>
          </a:p>
          <a:p>
            <a:pPr indent="-400050" lvl="0" marL="342900" rtl="0" algn="l">
              <a:spcBef>
                <a:spcPts val="1000"/>
              </a:spcBef>
              <a:spcAft>
                <a:spcPts val="0"/>
              </a:spcAft>
              <a:buSzPts val="2700"/>
              <a:buChar char="●"/>
            </a:pPr>
            <a:r>
              <a:rPr lang="en-US" sz="2600"/>
              <a:t>Not genograms</a:t>
            </a:r>
            <a:endParaRPr sz="2600"/>
          </a:p>
          <a:p>
            <a:pPr indent="0" lvl="0" marL="609600" rtl="0" algn="l">
              <a:spcBef>
                <a:spcPts val="1000"/>
              </a:spcBef>
              <a:spcAft>
                <a:spcPts val="0"/>
              </a:spcAft>
              <a:buNone/>
            </a:pPr>
            <a:r>
              <a:t/>
            </a:r>
            <a:endParaRPr sz="2600"/>
          </a:p>
          <a:p>
            <a:pPr indent="-228600" lvl="0" marL="342900" rtl="0" algn="l">
              <a:spcBef>
                <a:spcPts val="1000"/>
              </a:spcBef>
              <a:spcAft>
                <a:spcPts val="0"/>
              </a:spcAft>
              <a:buSzPts val="180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68"/>
          <p:cNvSpPr txBox="1"/>
          <p:nvPr>
            <p:ph type="title"/>
          </p:nvPr>
        </p:nvSpPr>
        <p:spPr>
          <a:xfrm>
            <a:off x="972600" y="1758200"/>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workers family</a:t>
            </a:r>
            <a:endParaRPr/>
          </a:p>
        </p:txBody>
      </p:sp>
      <p:grpSp>
        <p:nvGrpSpPr>
          <p:cNvPr id="661" name="Google Shape;661;p68"/>
          <p:cNvGrpSpPr/>
          <p:nvPr/>
        </p:nvGrpSpPr>
        <p:grpSpPr>
          <a:xfrm>
            <a:off x="914100" y="1068051"/>
            <a:ext cx="10519981" cy="5386786"/>
            <a:chOff x="-1" y="0"/>
            <a:chExt cx="4443310" cy="3018653"/>
          </a:xfrm>
        </p:grpSpPr>
        <p:sp>
          <p:nvSpPr>
            <p:cNvPr id="662" name="Google Shape;662;p68"/>
            <p:cNvSpPr/>
            <p:nvPr/>
          </p:nvSpPr>
          <p:spPr>
            <a:xfrm>
              <a:off x="-1" y="0"/>
              <a:ext cx="4443310" cy="3018653"/>
            </a:xfrm>
            <a:prstGeom prst="rect">
              <a:avLst/>
            </a:prstGeom>
            <a:solidFill>
              <a:srgbClr val="DDD9C3"/>
            </a:solidFill>
            <a:ln>
              <a:noFill/>
            </a:ln>
          </p:spPr>
          <p:txBody>
            <a:bodyPr anchorCtr="0" anchor="ctr" bIns="35700" lIns="35700" spcFirstLastPara="1" rIns="35700" wrap="square" tIns="35700">
              <a:noAutofit/>
            </a:bodyPr>
            <a:lstStyle/>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pic>
          <p:nvPicPr>
            <p:cNvPr id="663" name="Google Shape;663;p68"/>
            <p:cNvPicPr preferRelativeResize="0"/>
            <p:nvPr/>
          </p:nvPicPr>
          <p:blipFill rotWithShape="1">
            <a:blip r:embed="rId3">
              <a:alphaModFix/>
            </a:blip>
            <a:srcRect b="0" l="0" r="0" t="0"/>
            <a:stretch/>
          </p:blipFill>
          <p:spPr>
            <a:xfrm>
              <a:off x="0" y="0"/>
              <a:ext cx="4443309" cy="3018653"/>
            </a:xfrm>
            <a:prstGeom prst="rect">
              <a:avLst/>
            </a:prstGeom>
            <a:noFill/>
            <a:ln>
              <a:noFill/>
            </a:ln>
          </p:spPr>
        </p:pic>
      </p:grpSp>
      <p:sp>
        <p:nvSpPr>
          <p:cNvPr id="664" name="Google Shape;664;p68"/>
          <p:cNvSpPr txBox="1"/>
          <p:nvPr/>
        </p:nvSpPr>
        <p:spPr>
          <a:xfrm>
            <a:off x="0" y="0"/>
            <a:ext cx="57630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700">
                <a:solidFill>
                  <a:schemeClr val="dk2"/>
                </a:solidFill>
                <a:latin typeface="Raleway"/>
                <a:ea typeface="Raleway"/>
                <a:cs typeface="Raleway"/>
                <a:sym typeface="Raleway"/>
              </a:rPr>
              <a:t>Social Worker Family</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69"/>
          <p:cNvSpPr txBox="1"/>
          <p:nvPr>
            <p:ph type="title"/>
          </p:nvPr>
        </p:nvSpPr>
        <p:spPr>
          <a:xfrm>
            <a:off x="972600" y="1763267"/>
            <a:ext cx="10251300" cy="2024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Separate/Together</a:t>
            </a:r>
            <a:endParaRPr/>
          </a:p>
        </p:txBody>
      </p:sp>
      <p:sp>
        <p:nvSpPr>
          <p:cNvPr id="671" name="Google Shape;671;p69"/>
          <p:cNvSpPr txBox="1"/>
          <p:nvPr>
            <p:ph idx="4294967295" type="body"/>
          </p:nvPr>
        </p:nvSpPr>
        <p:spPr>
          <a:xfrm>
            <a:off x="972600" y="2771833"/>
            <a:ext cx="10251600" cy="3014700"/>
          </a:xfrm>
          <a:prstGeom prst="rect">
            <a:avLst/>
          </a:prstGeom>
          <a:noFill/>
          <a:ln>
            <a:noFill/>
          </a:ln>
        </p:spPr>
        <p:txBody>
          <a:bodyPr anchorCtr="0" anchor="t" bIns="45700" lIns="91425" spcFirstLastPara="1" rIns="91425" wrap="square" tIns="45700">
            <a:noAutofit/>
          </a:bodyPr>
          <a:lstStyle/>
          <a:p>
            <a:pPr indent="0" lvl="0" marL="342900" rtl="0" algn="l">
              <a:spcBef>
                <a:spcPts val="0"/>
              </a:spcBef>
              <a:spcAft>
                <a:spcPts val="0"/>
              </a:spcAft>
              <a:buNone/>
            </a:pPr>
            <a:r>
              <a:rPr lang="en-US" sz="3400">
                <a:solidFill>
                  <a:schemeClr val="dk2"/>
                </a:solidFill>
                <a:latin typeface="Raleway"/>
                <a:ea typeface="Raleway"/>
                <a:cs typeface="Raleway"/>
                <a:sym typeface="Raleway"/>
              </a:rPr>
              <a:t>Two different systems, two different histories, two different emotional processes  interacting simultaneously.</a:t>
            </a:r>
            <a:endParaRPr sz="3400">
              <a:solidFill>
                <a:schemeClr val="dk2"/>
              </a:solidFill>
              <a:latin typeface="Raleway"/>
              <a:ea typeface="Raleway"/>
              <a:cs typeface="Raleway"/>
              <a:sym typeface="Raleway"/>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70"/>
          <p:cNvSpPr txBox="1"/>
          <p:nvPr>
            <p:ph type="title"/>
          </p:nvPr>
        </p:nvSpPr>
        <p:spPr>
          <a:xfrm>
            <a:off x="972600" y="1758200"/>
            <a:ext cx="10251300" cy="713700"/>
          </a:xfrm>
          <a:prstGeom prst="rect">
            <a:avLst/>
          </a:prstGeom>
          <a:noFill/>
          <a:ln>
            <a:noFill/>
          </a:ln>
        </p:spPr>
        <p:txBody>
          <a:bodyPr anchorCtr="0" anchor="t" bIns="45700" lIns="91425" spcFirstLastPara="1" rIns="91425" wrap="square" tIns="45700">
            <a:normAutofit fontScale="90000"/>
          </a:bodyPr>
          <a:lstStyle/>
          <a:p>
            <a:pPr indent="0" lvl="0" marL="0" rtl="0" algn="just">
              <a:spcBef>
                <a:spcPts val="0"/>
              </a:spcBef>
              <a:spcAft>
                <a:spcPts val="0"/>
              </a:spcAft>
              <a:buClr>
                <a:srgbClr val="262626"/>
              </a:buClr>
              <a:buSzPct val="102857"/>
              <a:buFont typeface="Century Gothic"/>
              <a:buNone/>
            </a:pPr>
            <a:r>
              <a:rPr lang="en-US"/>
              <a:t>BUT……. The emotional systems can leak and be projected onto the family. The family can project onto the social worker as well. </a:t>
            </a:r>
            <a:endParaRPr/>
          </a:p>
        </p:txBody>
      </p:sp>
      <p:sp>
        <p:nvSpPr>
          <p:cNvPr id="678" name="Google Shape;678;p70"/>
          <p:cNvSpPr txBox="1"/>
          <p:nvPr>
            <p:ph idx="4294967295" type="body"/>
          </p:nvPr>
        </p:nvSpPr>
        <p:spPr>
          <a:xfrm>
            <a:off x="2546650" y="3473300"/>
            <a:ext cx="8915400" cy="2587200"/>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a:p>
          <a:p>
            <a:pPr indent="-342900" lvl="0" marL="342900" rtl="0" algn="l">
              <a:spcBef>
                <a:spcPts val="1000"/>
              </a:spcBef>
              <a:spcAft>
                <a:spcPts val="0"/>
              </a:spcAft>
              <a:buSzPts val="2800"/>
              <a:buChar char="●"/>
            </a:pPr>
            <a:r>
              <a:rPr lang="en-US" sz="2800"/>
              <a:t>Client’s</a:t>
            </a:r>
            <a:r>
              <a:rPr lang="en-US" sz="2800"/>
              <a:t>  family diagram</a:t>
            </a:r>
            <a:endParaRPr/>
          </a:p>
          <a:p>
            <a:pPr indent="-342900" lvl="0" marL="342900" rtl="0" algn="l">
              <a:spcBef>
                <a:spcPts val="1000"/>
              </a:spcBef>
              <a:spcAft>
                <a:spcPts val="0"/>
              </a:spcAft>
              <a:buSzPts val="2800"/>
              <a:buChar char="●"/>
            </a:pPr>
            <a:r>
              <a:rPr lang="en-US" sz="2800"/>
              <a:t>How many know how to make a family diagram?</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71"/>
          <p:cNvSpPr txBox="1"/>
          <p:nvPr>
            <p:ph type="title"/>
          </p:nvPr>
        </p:nvSpPr>
        <p:spPr>
          <a:xfrm>
            <a:off x="766233" y="304801"/>
            <a:ext cx="10668000" cy="1215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Client Family</a:t>
            </a:r>
            <a:endParaRPr/>
          </a:p>
        </p:txBody>
      </p:sp>
      <p:grpSp>
        <p:nvGrpSpPr>
          <p:cNvPr id="685" name="Google Shape;685;p71"/>
          <p:cNvGrpSpPr/>
          <p:nvPr/>
        </p:nvGrpSpPr>
        <p:grpSpPr>
          <a:xfrm>
            <a:off x="374751" y="1011822"/>
            <a:ext cx="11504758" cy="5171689"/>
            <a:chOff x="-1" y="-1"/>
            <a:chExt cx="5310297" cy="3251203"/>
          </a:xfrm>
        </p:grpSpPr>
        <p:sp>
          <p:nvSpPr>
            <p:cNvPr id="686" name="Google Shape;686;p71"/>
            <p:cNvSpPr/>
            <p:nvPr/>
          </p:nvSpPr>
          <p:spPr>
            <a:xfrm>
              <a:off x="-1" y="-1"/>
              <a:ext cx="5310297" cy="3251203"/>
            </a:xfrm>
            <a:prstGeom prst="rect">
              <a:avLst/>
            </a:prstGeom>
            <a:solidFill>
              <a:srgbClr val="F2F2F2"/>
            </a:solidFill>
            <a:ln>
              <a:noFill/>
            </a:ln>
          </p:spPr>
          <p:txBody>
            <a:bodyPr anchorCtr="0" anchor="ctr" bIns="35700" lIns="35700" spcFirstLastPara="1" rIns="35700" wrap="square" tIns="35700">
              <a:noAutofit/>
            </a:bodyPr>
            <a:lstStyle/>
            <a:p>
              <a:pPr indent="0" lvl="0" marL="0" marR="0" rtl="0" algn="l">
                <a:spcBef>
                  <a:spcPts val="0"/>
                </a:spcBef>
                <a:spcAft>
                  <a:spcPts val="0"/>
                </a:spcAft>
                <a:buNone/>
              </a:pPr>
              <a:r>
                <a:t/>
              </a:r>
              <a:endParaRPr sz="1687">
                <a:solidFill>
                  <a:schemeClr val="dk1"/>
                </a:solidFill>
                <a:latin typeface="Century Gothic"/>
                <a:ea typeface="Century Gothic"/>
                <a:cs typeface="Century Gothic"/>
                <a:sym typeface="Century Gothic"/>
              </a:endParaRPr>
            </a:p>
          </p:txBody>
        </p:sp>
        <p:pic>
          <p:nvPicPr>
            <p:cNvPr id="687" name="Google Shape;687;p71"/>
            <p:cNvPicPr preferRelativeResize="0"/>
            <p:nvPr/>
          </p:nvPicPr>
          <p:blipFill rotWithShape="1">
            <a:blip r:embed="rId3">
              <a:alphaModFix/>
            </a:blip>
            <a:srcRect b="0" l="0" r="0" t="0"/>
            <a:stretch/>
          </p:blipFill>
          <p:spPr>
            <a:xfrm>
              <a:off x="-1" y="0"/>
              <a:ext cx="5310297" cy="3251202"/>
            </a:xfrm>
            <a:prstGeom prst="rect">
              <a:avLst/>
            </a:prstGeom>
            <a:noFill/>
            <a:ln>
              <a:noFill/>
            </a:ln>
          </p:spPr>
        </p:pic>
      </p:gr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72"/>
          <p:cNvSpPr txBox="1"/>
          <p:nvPr>
            <p:ph type="title"/>
          </p:nvPr>
        </p:nvSpPr>
        <p:spPr>
          <a:xfrm>
            <a:off x="1855199" y="586635"/>
            <a:ext cx="8911800" cy="1281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Family Systems</a:t>
            </a:r>
            <a:endParaRPr/>
          </a:p>
        </p:txBody>
      </p:sp>
      <p:sp>
        <p:nvSpPr>
          <p:cNvPr id="694" name="Google Shape;694;p72"/>
          <p:cNvSpPr txBox="1"/>
          <p:nvPr>
            <p:ph idx="1" type="body"/>
          </p:nvPr>
        </p:nvSpPr>
        <p:spPr>
          <a:xfrm>
            <a:off x="1855198" y="2344928"/>
            <a:ext cx="3992700" cy="576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400"/>
              <a:buNone/>
            </a:pPr>
            <a:r>
              <a:rPr lang="en-US"/>
              <a:t>Client Family System</a:t>
            </a:r>
            <a:endParaRPr/>
          </a:p>
        </p:txBody>
      </p:sp>
      <p:sp>
        <p:nvSpPr>
          <p:cNvPr id="695" name="Google Shape;695;p72"/>
          <p:cNvSpPr txBox="1"/>
          <p:nvPr>
            <p:ph idx="3" type="body"/>
          </p:nvPr>
        </p:nvSpPr>
        <p:spPr>
          <a:xfrm>
            <a:off x="7055424" y="2344925"/>
            <a:ext cx="4685400" cy="576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400"/>
              <a:buNone/>
            </a:pPr>
            <a:r>
              <a:rPr lang="en-US"/>
              <a:t>Social Worker Family System </a:t>
            </a:r>
            <a:endParaRPr/>
          </a:p>
        </p:txBody>
      </p:sp>
      <p:pic>
        <p:nvPicPr>
          <p:cNvPr id="696" name="Google Shape;696;p72"/>
          <p:cNvPicPr preferRelativeResize="0"/>
          <p:nvPr>
            <p:ph idx="2" type="body"/>
          </p:nvPr>
        </p:nvPicPr>
        <p:blipFill rotWithShape="1">
          <a:blip r:embed="rId3">
            <a:alphaModFix/>
          </a:blip>
          <a:srcRect b="0" l="0" r="0" t="0"/>
          <a:stretch/>
        </p:blipFill>
        <p:spPr>
          <a:xfrm>
            <a:off x="1450109" y="2971800"/>
            <a:ext cx="4803000" cy="3512100"/>
          </a:xfrm>
          <a:prstGeom prst="rect">
            <a:avLst/>
          </a:prstGeom>
          <a:solidFill>
            <a:srgbClr val="F2F2F2"/>
          </a:solidFill>
          <a:ln>
            <a:noFill/>
          </a:ln>
        </p:spPr>
      </p:pic>
      <p:pic>
        <p:nvPicPr>
          <p:cNvPr id="697" name="Google Shape;697;p72"/>
          <p:cNvPicPr preferRelativeResize="0"/>
          <p:nvPr>
            <p:ph idx="4" type="body"/>
          </p:nvPr>
        </p:nvPicPr>
        <p:blipFill rotWithShape="1">
          <a:blip r:embed="rId4">
            <a:alphaModFix/>
          </a:blip>
          <a:srcRect b="0" l="0" r="0" t="0"/>
          <a:stretch/>
        </p:blipFill>
        <p:spPr>
          <a:xfrm>
            <a:off x="6814127" y="3062791"/>
            <a:ext cx="4583400" cy="3421200"/>
          </a:xfrm>
          <a:prstGeom prst="rect">
            <a:avLst/>
          </a:prstGeom>
          <a:solidFill>
            <a:srgbClr val="D1DCB0"/>
          </a:solid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73"/>
          <p:cNvSpPr txBox="1"/>
          <p:nvPr>
            <p:ph type="title"/>
          </p:nvPr>
        </p:nvSpPr>
        <p:spPr>
          <a:xfrm>
            <a:off x="1981199" y="274638"/>
            <a:ext cx="8229603" cy="1143001"/>
          </a:xfrm>
          <a:prstGeom prst="rect">
            <a:avLst/>
          </a:prstGeom>
          <a:noFill/>
          <a:ln>
            <a:noFill/>
          </a:ln>
        </p:spPr>
        <p:txBody>
          <a:bodyPr anchorCtr="0" anchor="t" bIns="65000" lIns="65000" spcFirstLastPara="1" rIns="65000" wrap="square" tIns="65000">
            <a:normAutofit fontScale="90000"/>
          </a:bodyPr>
          <a:lstStyle/>
          <a:p>
            <a:pPr indent="0" lvl="0" marL="0" rtl="0" algn="l">
              <a:spcBef>
                <a:spcPts val="0"/>
              </a:spcBef>
              <a:spcAft>
                <a:spcPts val="0"/>
              </a:spcAft>
              <a:buClr>
                <a:srgbClr val="262626"/>
              </a:buClr>
              <a:buSzPct val="98646"/>
              <a:buFont typeface="Calibri"/>
              <a:buNone/>
            </a:pPr>
            <a:r>
              <a:rPr lang="en-US"/>
              <a:t>Family Systems:  clinical work</a:t>
            </a:r>
            <a:br>
              <a:rPr lang="en-US"/>
            </a:br>
            <a:r>
              <a:rPr lang="en-US"/>
              <a:t>Two interacting systems or not??  </a:t>
            </a:r>
            <a:endParaRPr/>
          </a:p>
        </p:txBody>
      </p:sp>
      <p:sp>
        <p:nvSpPr>
          <p:cNvPr id="704" name="Google Shape;704;p73"/>
          <p:cNvSpPr txBox="1"/>
          <p:nvPr>
            <p:ph idx="1" type="body"/>
          </p:nvPr>
        </p:nvSpPr>
        <p:spPr>
          <a:xfrm>
            <a:off x="1576799" y="1915650"/>
            <a:ext cx="4040100" cy="639900"/>
          </a:xfrm>
          <a:prstGeom prst="rect">
            <a:avLst/>
          </a:prstGeom>
          <a:noFill/>
          <a:ln>
            <a:noFill/>
          </a:ln>
        </p:spPr>
        <p:txBody>
          <a:bodyPr anchorCtr="0" anchor="b" bIns="65000" lIns="65000" spcFirstLastPara="1" rIns="65000" wrap="square" tIns="65000">
            <a:normAutofit/>
          </a:bodyPr>
          <a:lstStyle/>
          <a:p>
            <a:pPr indent="0" lvl="0" marL="0" rtl="0" algn="l">
              <a:spcBef>
                <a:spcPts val="0"/>
              </a:spcBef>
              <a:spcAft>
                <a:spcPts val="0"/>
              </a:spcAft>
              <a:buSzPts val="3200"/>
              <a:buNone/>
            </a:pPr>
            <a:r>
              <a:rPr lang="en-US" sz="3200"/>
              <a:t>Clinical</a:t>
            </a:r>
            <a:r>
              <a:rPr lang="en-US" sz="2800"/>
              <a:t> </a:t>
            </a:r>
            <a:r>
              <a:rPr lang="en-US" sz="3200"/>
              <a:t>Family</a:t>
            </a:r>
            <a:endParaRPr/>
          </a:p>
        </p:txBody>
      </p:sp>
      <p:sp>
        <p:nvSpPr>
          <p:cNvPr id="705" name="Google Shape;705;p73"/>
          <p:cNvSpPr txBox="1"/>
          <p:nvPr>
            <p:ph idx="2" type="body"/>
          </p:nvPr>
        </p:nvSpPr>
        <p:spPr>
          <a:xfrm>
            <a:off x="7196673" y="1915650"/>
            <a:ext cx="4040100" cy="639900"/>
          </a:xfrm>
          <a:prstGeom prst="rect">
            <a:avLst/>
          </a:prstGeom>
          <a:noFill/>
          <a:ln>
            <a:noFill/>
          </a:ln>
        </p:spPr>
        <p:txBody>
          <a:bodyPr anchorCtr="0" anchor="b" bIns="65000" lIns="65000" spcFirstLastPara="1" rIns="65000" wrap="square" tIns="65000">
            <a:normAutofit lnSpcReduction="20000"/>
          </a:bodyPr>
          <a:lstStyle/>
          <a:p>
            <a:pPr indent="0" lvl="0" marL="0" rtl="0" algn="l">
              <a:spcBef>
                <a:spcPts val="0"/>
              </a:spcBef>
              <a:spcAft>
                <a:spcPts val="0"/>
              </a:spcAft>
              <a:buSzPts val="3400"/>
              <a:buNone/>
            </a:pPr>
            <a:r>
              <a:rPr b="1" i="0" lang="en-US" sz="3400" u="none" cap="none" strike="noStrike">
                <a:solidFill>
                  <a:srgbClr val="3F3F3F"/>
                </a:solidFill>
                <a:latin typeface="Calibri"/>
                <a:ea typeface="Calibri"/>
                <a:cs typeface="Calibri"/>
                <a:sym typeface="Calibri"/>
              </a:rPr>
              <a:t>Social </a:t>
            </a:r>
            <a:r>
              <a:rPr b="1" lang="en-US" sz="3400">
                <a:solidFill>
                  <a:srgbClr val="3F3F3F"/>
                </a:solidFill>
                <a:latin typeface="Calibri"/>
                <a:ea typeface="Calibri"/>
                <a:cs typeface="Calibri"/>
                <a:sym typeface="Calibri"/>
              </a:rPr>
              <a:t>W</a:t>
            </a:r>
            <a:r>
              <a:rPr b="1" i="0" lang="en-US" sz="3400" u="none" cap="none" strike="noStrike">
                <a:solidFill>
                  <a:srgbClr val="3F3F3F"/>
                </a:solidFill>
                <a:latin typeface="Calibri"/>
                <a:ea typeface="Calibri"/>
                <a:cs typeface="Calibri"/>
                <a:sym typeface="Calibri"/>
              </a:rPr>
              <a:t>orker </a:t>
            </a:r>
            <a:r>
              <a:rPr b="1" lang="en-US" sz="3400">
                <a:solidFill>
                  <a:srgbClr val="3F3F3F"/>
                </a:solidFill>
                <a:latin typeface="Calibri"/>
                <a:ea typeface="Calibri"/>
                <a:cs typeface="Calibri"/>
                <a:sym typeface="Calibri"/>
              </a:rPr>
              <a:t>F</a:t>
            </a:r>
            <a:r>
              <a:rPr b="1" i="0" lang="en-US" sz="3400" u="none" cap="none" strike="noStrike">
                <a:solidFill>
                  <a:srgbClr val="3F3F3F"/>
                </a:solidFill>
                <a:latin typeface="Calibri"/>
                <a:ea typeface="Calibri"/>
                <a:cs typeface="Calibri"/>
                <a:sym typeface="Calibri"/>
              </a:rPr>
              <a:t>amily</a:t>
            </a:r>
            <a:endParaRPr/>
          </a:p>
        </p:txBody>
      </p:sp>
      <p:grpSp>
        <p:nvGrpSpPr>
          <p:cNvPr id="706" name="Google Shape;706;p73"/>
          <p:cNvGrpSpPr/>
          <p:nvPr/>
        </p:nvGrpSpPr>
        <p:grpSpPr>
          <a:xfrm>
            <a:off x="430977" y="2555550"/>
            <a:ext cx="5395262" cy="3799356"/>
            <a:chOff x="-1" y="-1"/>
            <a:chExt cx="5310297" cy="3251203"/>
          </a:xfrm>
        </p:grpSpPr>
        <p:sp>
          <p:nvSpPr>
            <p:cNvPr id="707" name="Google Shape;707;p73"/>
            <p:cNvSpPr/>
            <p:nvPr/>
          </p:nvSpPr>
          <p:spPr>
            <a:xfrm>
              <a:off x="-1" y="-1"/>
              <a:ext cx="5310297" cy="3251203"/>
            </a:xfrm>
            <a:prstGeom prst="rect">
              <a:avLst/>
            </a:prstGeom>
            <a:solidFill>
              <a:srgbClr val="F2F2F2"/>
            </a:solidFill>
            <a:ln>
              <a:noFill/>
            </a:ln>
          </p:spPr>
          <p:txBody>
            <a:bodyPr anchorCtr="0" anchor="ctr" bIns="35700" lIns="35700" spcFirstLastPara="1" rIns="35700" wrap="square" tIns="35700">
              <a:noAutofit/>
            </a:bodyPr>
            <a:lstStyle/>
            <a:p>
              <a:pPr indent="0" lvl="0" marL="0" marR="0" rtl="0" algn="l">
                <a:spcBef>
                  <a:spcPts val="0"/>
                </a:spcBef>
                <a:spcAft>
                  <a:spcPts val="0"/>
                </a:spcAft>
                <a:buNone/>
              </a:pPr>
              <a:r>
                <a:t/>
              </a:r>
              <a:endParaRPr sz="1687">
                <a:solidFill>
                  <a:schemeClr val="dk1"/>
                </a:solidFill>
                <a:latin typeface="Century Gothic"/>
                <a:ea typeface="Century Gothic"/>
                <a:cs typeface="Century Gothic"/>
                <a:sym typeface="Century Gothic"/>
              </a:endParaRPr>
            </a:p>
          </p:txBody>
        </p:sp>
        <p:pic>
          <p:nvPicPr>
            <p:cNvPr id="708" name="Google Shape;708;p73"/>
            <p:cNvPicPr preferRelativeResize="0"/>
            <p:nvPr/>
          </p:nvPicPr>
          <p:blipFill rotWithShape="1">
            <a:blip r:embed="rId3">
              <a:alphaModFix/>
            </a:blip>
            <a:srcRect b="0" l="0" r="0" t="0"/>
            <a:stretch/>
          </p:blipFill>
          <p:spPr>
            <a:xfrm>
              <a:off x="-1" y="0"/>
              <a:ext cx="5310297" cy="3251202"/>
            </a:xfrm>
            <a:prstGeom prst="rect">
              <a:avLst/>
            </a:prstGeom>
            <a:noFill/>
            <a:ln>
              <a:noFill/>
            </a:ln>
          </p:spPr>
        </p:pic>
      </p:grpSp>
      <p:grpSp>
        <p:nvGrpSpPr>
          <p:cNvPr id="709" name="Google Shape;709;p73"/>
          <p:cNvGrpSpPr/>
          <p:nvPr/>
        </p:nvGrpSpPr>
        <p:grpSpPr>
          <a:xfrm>
            <a:off x="6445775" y="2555400"/>
            <a:ext cx="5247549" cy="3799277"/>
            <a:chOff x="-1" y="0"/>
            <a:chExt cx="4443310" cy="3018653"/>
          </a:xfrm>
        </p:grpSpPr>
        <p:sp>
          <p:nvSpPr>
            <p:cNvPr id="710" name="Google Shape;710;p73"/>
            <p:cNvSpPr/>
            <p:nvPr/>
          </p:nvSpPr>
          <p:spPr>
            <a:xfrm>
              <a:off x="-1" y="0"/>
              <a:ext cx="4443310" cy="3018653"/>
            </a:xfrm>
            <a:prstGeom prst="rect">
              <a:avLst/>
            </a:prstGeom>
            <a:solidFill>
              <a:srgbClr val="DDD9C3"/>
            </a:solidFill>
            <a:ln>
              <a:noFill/>
            </a:ln>
          </p:spPr>
          <p:txBody>
            <a:bodyPr anchorCtr="0" anchor="ctr" bIns="35700" lIns="35700" spcFirstLastPara="1" rIns="35700" wrap="square" tIns="35700">
              <a:noAutofit/>
            </a:bodyPr>
            <a:lstStyle/>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pic>
          <p:nvPicPr>
            <p:cNvPr id="711" name="Google Shape;711;p73"/>
            <p:cNvPicPr preferRelativeResize="0"/>
            <p:nvPr/>
          </p:nvPicPr>
          <p:blipFill rotWithShape="1">
            <a:blip r:embed="rId4">
              <a:alphaModFix/>
            </a:blip>
            <a:srcRect b="0" l="0" r="0" t="0"/>
            <a:stretch/>
          </p:blipFill>
          <p:spPr>
            <a:xfrm>
              <a:off x="0" y="0"/>
              <a:ext cx="4443309" cy="3018653"/>
            </a:xfrm>
            <a:prstGeom prst="rect">
              <a:avLst/>
            </a:prstGeom>
            <a:noFill/>
            <a:ln>
              <a:noFill/>
            </a:ln>
          </p:spPr>
        </p:pic>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74"/>
          <p:cNvSpPr txBox="1"/>
          <p:nvPr>
            <p:ph type="title"/>
          </p:nvPr>
        </p:nvSpPr>
        <p:spPr>
          <a:xfrm>
            <a:off x="1981199" y="-12"/>
            <a:ext cx="8229600" cy="1143000"/>
          </a:xfrm>
          <a:prstGeom prst="rect">
            <a:avLst/>
          </a:prstGeom>
          <a:noFill/>
          <a:ln>
            <a:noFill/>
          </a:ln>
        </p:spPr>
        <p:txBody>
          <a:bodyPr anchorCtr="0" anchor="t" bIns="65000" lIns="65000" spcFirstLastPara="1" rIns="65000" wrap="square" tIns="65000">
            <a:normAutofit/>
          </a:bodyPr>
          <a:lstStyle/>
          <a:p>
            <a:pPr indent="0" lvl="0" marL="0" rtl="0" algn="l">
              <a:spcBef>
                <a:spcPts val="0"/>
              </a:spcBef>
              <a:spcAft>
                <a:spcPts val="0"/>
              </a:spcAft>
              <a:buClr>
                <a:srgbClr val="262626"/>
              </a:buClr>
              <a:buSzPts val="4300"/>
              <a:buFont typeface="Calibri"/>
              <a:buNone/>
            </a:pPr>
            <a:r>
              <a:rPr lang="en-US"/>
              <a:t>SEPARATE/TOGETHER</a:t>
            </a:r>
            <a:endParaRPr/>
          </a:p>
        </p:txBody>
      </p:sp>
      <p:sp>
        <p:nvSpPr>
          <p:cNvPr id="718" name="Google Shape;718;p74"/>
          <p:cNvSpPr txBox="1"/>
          <p:nvPr>
            <p:ph idx="1" type="body"/>
          </p:nvPr>
        </p:nvSpPr>
        <p:spPr>
          <a:xfrm>
            <a:off x="1981199" y="1535112"/>
            <a:ext cx="4040190" cy="639763"/>
          </a:xfrm>
          <a:prstGeom prst="rect">
            <a:avLst/>
          </a:prstGeom>
          <a:noFill/>
          <a:ln>
            <a:noFill/>
          </a:ln>
        </p:spPr>
        <p:txBody>
          <a:bodyPr anchorCtr="0" anchor="b" bIns="65000" lIns="65000" spcFirstLastPara="1" rIns="65000" wrap="square" tIns="65000">
            <a:normAutofit/>
          </a:bodyPr>
          <a:lstStyle/>
          <a:p>
            <a:pPr indent="0" lvl="0" marL="0" rtl="0" algn="l">
              <a:spcBef>
                <a:spcPts val="0"/>
              </a:spcBef>
              <a:spcAft>
                <a:spcPts val="0"/>
              </a:spcAft>
              <a:buSzPts val="2300"/>
              <a:buNone/>
            </a:pPr>
            <a:r>
              <a:rPr lang="en-US" sz="2991"/>
              <a:t>Separate </a:t>
            </a:r>
            <a:endParaRPr sz="2991"/>
          </a:p>
        </p:txBody>
      </p:sp>
      <p:sp>
        <p:nvSpPr>
          <p:cNvPr id="719" name="Google Shape;719;p74"/>
          <p:cNvSpPr txBox="1"/>
          <p:nvPr>
            <p:ph idx="2" type="body"/>
          </p:nvPr>
        </p:nvSpPr>
        <p:spPr>
          <a:xfrm>
            <a:off x="6776148" y="1535100"/>
            <a:ext cx="3889500" cy="639900"/>
          </a:xfrm>
          <a:prstGeom prst="rect">
            <a:avLst/>
          </a:prstGeom>
          <a:noFill/>
          <a:ln>
            <a:noFill/>
          </a:ln>
        </p:spPr>
        <p:txBody>
          <a:bodyPr anchorCtr="0" anchor="b" bIns="65000" lIns="65000" spcFirstLastPara="1" rIns="65000" wrap="square" tIns="65000">
            <a:normAutofit lnSpcReduction="20000"/>
          </a:bodyPr>
          <a:lstStyle/>
          <a:p>
            <a:pPr indent="0" lvl="0" marL="0" rtl="0" algn="l">
              <a:spcBef>
                <a:spcPts val="0"/>
              </a:spcBef>
              <a:spcAft>
                <a:spcPts val="0"/>
              </a:spcAft>
              <a:buSzPts val="3400"/>
              <a:buNone/>
            </a:pPr>
            <a:r>
              <a:rPr b="1" i="0" lang="en-US" sz="3400" u="none" cap="none" strike="noStrike">
                <a:solidFill>
                  <a:srgbClr val="3F3F3F"/>
                </a:solidFill>
                <a:latin typeface="Calibri"/>
                <a:ea typeface="Calibri"/>
                <a:cs typeface="Calibri"/>
                <a:sym typeface="Calibri"/>
              </a:rPr>
              <a:t>                Beside</a:t>
            </a:r>
            <a:endParaRPr/>
          </a:p>
        </p:txBody>
      </p:sp>
      <p:sp>
        <p:nvSpPr>
          <p:cNvPr id="720" name="Google Shape;720;p74"/>
          <p:cNvSpPr/>
          <p:nvPr/>
        </p:nvSpPr>
        <p:spPr>
          <a:xfrm>
            <a:off x="7196125" y="2490724"/>
            <a:ext cx="3657600" cy="1163100"/>
          </a:xfrm>
          <a:prstGeom prst="rect">
            <a:avLst/>
          </a:prstGeom>
          <a:noFill/>
          <a:ln>
            <a:noFill/>
          </a:ln>
        </p:spPr>
        <p:txBody>
          <a:bodyPr anchorCtr="0" anchor="t" bIns="45700" lIns="45700" spcFirstLastPara="1" rIns="45700" wrap="square" tIns="45700">
            <a:normAutofit/>
          </a:bodyPr>
          <a:lstStyle/>
          <a:p>
            <a:pPr indent="0" lvl="0" marL="457200" marR="0" rtl="0" algn="l">
              <a:lnSpc>
                <a:spcPct val="80000"/>
              </a:lnSpc>
              <a:spcBef>
                <a:spcPts val="0"/>
              </a:spcBef>
              <a:spcAft>
                <a:spcPts val="0"/>
              </a:spcAft>
              <a:buNone/>
            </a:pPr>
            <a:r>
              <a:rPr lang="en-US" sz="1673">
                <a:solidFill>
                  <a:schemeClr val="dk1"/>
                </a:solidFill>
                <a:latin typeface="Calibri"/>
                <a:ea typeface="Calibri"/>
                <a:cs typeface="Calibri"/>
                <a:sym typeface="Calibri"/>
              </a:rPr>
              <a:t>Counselor relating to the WHOLE Family UNIT  and staying contained/ thoughtful and mature. Sure about what they can and can’t do for the family.  </a:t>
            </a:r>
            <a:endParaRPr sz="1673">
              <a:solidFill>
                <a:schemeClr val="dk1"/>
              </a:solidFill>
              <a:latin typeface="Calibri"/>
              <a:ea typeface="Calibri"/>
              <a:cs typeface="Calibri"/>
              <a:sym typeface="Calibri"/>
            </a:endParaRPr>
          </a:p>
        </p:txBody>
      </p:sp>
      <p:pic>
        <p:nvPicPr>
          <p:cNvPr id="721" name="Google Shape;721;p74"/>
          <p:cNvPicPr preferRelativeResize="0"/>
          <p:nvPr/>
        </p:nvPicPr>
        <p:blipFill rotWithShape="1">
          <a:blip r:embed="rId3">
            <a:alphaModFix/>
          </a:blip>
          <a:srcRect b="0" l="0" r="0" t="0"/>
          <a:stretch/>
        </p:blipFill>
        <p:spPr>
          <a:xfrm>
            <a:off x="580668" y="2657037"/>
            <a:ext cx="5173057" cy="3265475"/>
          </a:xfrm>
          <a:prstGeom prst="rect">
            <a:avLst/>
          </a:prstGeom>
          <a:noFill/>
          <a:ln>
            <a:noFill/>
          </a:ln>
        </p:spPr>
      </p:pic>
      <p:sp>
        <p:nvSpPr>
          <p:cNvPr id="722" name="Google Shape;722;p74"/>
          <p:cNvSpPr/>
          <p:nvPr/>
        </p:nvSpPr>
        <p:spPr>
          <a:xfrm>
            <a:off x="8192425" y="3813375"/>
            <a:ext cx="1665000" cy="1601700"/>
          </a:xfrm>
          <a:prstGeom prst="ellipse">
            <a:avLst/>
          </a:prstGeom>
          <a:solidFill>
            <a:srgbClr val="4F81BD"/>
          </a:solidFill>
          <a:ln cap="flat" cmpd="sng" w="25400">
            <a:solidFill>
              <a:srgbClr val="3A5E8A"/>
            </a:solidFill>
            <a:prstDash val="solid"/>
            <a:round/>
            <a:headEnd len="sm" w="sm" type="none"/>
            <a:tailEnd len="sm" w="sm" type="none"/>
          </a:ln>
        </p:spPr>
        <p:txBody>
          <a:bodyPr anchorCtr="0" anchor="ctr" bIns="35700" lIns="35700" spcFirstLastPara="1" rIns="35700" wrap="square" tIns="35700">
            <a:noAutofit/>
          </a:bodyPr>
          <a:lstStyle/>
          <a:p>
            <a:pPr indent="0" lvl="0" marL="0" marR="0" rtl="0" algn="l">
              <a:spcBef>
                <a:spcPts val="0"/>
              </a:spcBef>
              <a:spcAft>
                <a:spcPts val="0"/>
              </a:spcAft>
              <a:buNone/>
            </a:pPr>
            <a:r>
              <a:t/>
            </a:r>
            <a:endParaRPr sz="1687">
              <a:solidFill>
                <a:schemeClr val="dk1"/>
              </a:solidFill>
              <a:latin typeface="Century Gothic"/>
              <a:ea typeface="Century Gothic"/>
              <a:cs typeface="Century Gothic"/>
              <a:sym typeface="Century Gothic"/>
            </a:endParaRPr>
          </a:p>
        </p:txBody>
      </p:sp>
      <p:sp>
        <p:nvSpPr>
          <p:cNvPr id="723" name="Google Shape;723;p74"/>
          <p:cNvSpPr txBox="1"/>
          <p:nvPr/>
        </p:nvSpPr>
        <p:spPr>
          <a:xfrm>
            <a:off x="5753725" y="1014249"/>
            <a:ext cx="1902300" cy="51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5000">
                <a:solidFill>
                  <a:schemeClr val="accent1"/>
                </a:solidFill>
                <a:latin typeface="Lato"/>
                <a:ea typeface="Lato"/>
                <a:cs typeface="Lato"/>
                <a:sym typeface="Lato"/>
              </a:rPr>
              <a:t>}</a:t>
            </a:r>
            <a:endParaRPr sz="35000">
              <a:solidFill>
                <a:schemeClr val="accent1"/>
              </a:solidFill>
              <a:latin typeface="Lato"/>
              <a:ea typeface="Lato"/>
              <a:cs typeface="Lato"/>
              <a:sym typeface="Lato"/>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75"/>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Social Worker Emotional Fusion </a:t>
            </a:r>
            <a:endParaRPr/>
          </a:p>
        </p:txBody>
      </p:sp>
      <p:sp>
        <p:nvSpPr>
          <p:cNvPr id="730" name="Google Shape;730;p75"/>
          <p:cNvSpPr txBox="1"/>
          <p:nvPr>
            <p:ph idx="1" type="body"/>
          </p:nvPr>
        </p:nvSpPr>
        <p:spPr>
          <a:xfrm>
            <a:off x="1588655" y="1542473"/>
            <a:ext cx="5343450" cy="100649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SzPts val="2400"/>
              <a:buNone/>
            </a:pPr>
            <a:r>
              <a:rPr lang="en-US"/>
              <a:t>Social Worker agrees and joins the clients perspective </a:t>
            </a:r>
            <a:endParaRPr/>
          </a:p>
        </p:txBody>
      </p:sp>
      <p:sp>
        <p:nvSpPr>
          <p:cNvPr id="731" name="Google Shape;731;p75"/>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400"/>
              <a:buNone/>
            </a:pPr>
            <a:r>
              <a:rPr lang="en-US"/>
              <a:t>Social worker tired, more vulnerable to less neutrality.   </a:t>
            </a:r>
            <a:endParaRPr/>
          </a:p>
        </p:txBody>
      </p:sp>
      <p:pic>
        <p:nvPicPr>
          <p:cNvPr id="732" name="Google Shape;732;p75"/>
          <p:cNvPicPr preferRelativeResize="0"/>
          <p:nvPr>
            <p:ph idx="2" type="body"/>
          </p:nvPr>
        </p:nvPicPr>
        <p:blipFill rotWithShape="1">
          <a:blip r:embed="rId3">
            <a:alphaModFix/>
          </a:blip>
          <a:srcRect b="0" l="0" r="0" t="0"/>
          <a:stretch/>
        </p:blipFill>
        <p:spPr>
          <a:xfrm>
            <a:off x="1981200" y="2947988"/>
            <a:ext cx="3886200" cy="2405062"/>
          </a:xfrm>
          <a:prstGeom prst="rect">
            <a:avLst/>
          </a:prstGeom>
          <a:noFill/>
          <a:ln>
            <a:noFill/>
          </a:ln>
        </p:spPr>
      </p:pic>
      <p:sp>
        <p:nvSpPr>
          <p:cNvPr id="733" name="Google Shape;733;p75"/>
          <p:cNvSpPr/>
          <p:nvPr/>
        </p:nvSpPr>
        <p:spPr>
          <a:xfrm>
            <a:off x="8280225" y="4118125"/>
            <a:ext cx="1128600" cy="1281000"/>
          </a:xfrm>
          <a:prstGeom prst="ellipse">
            <a:avLst/>
          </a:prstGeom>
          <a:solidFill>
            <a:schemeClr val="accent1"/>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734" name="Google Shape;734;p75"/>
          <p:cNvCxnSpPr>
            <a:stCxn id="733" idx="4"/>
          </p:cNvCxnSpPr>
          <p:nvPr/>
        </p:nvCxnSpPr>
        <p:spPr>
          <a:xfrm rot="10800000">
            <a:off x="4682025" y="4845325"/>
            <a:ext cx="4162500" cy="553800"/>
          </a:xfrm>
          <a:prstGeom prst="straightConnector1">
            <a:avLst/>
          </a:prstGeom>
          <a:noFill/>
          <a:ln cap="rnd" cmpd="sng" w="9525">
            <a:solidFill>
              <a:srgbClr val="9D2D0F"/>
            </a:solidFill>
            <a:prstDash val="solid"/>
            <a:round/>
            <a:headEnd len="sm" w="sm" type="none"/>
            <a:tailEnd len="sm" w="sm" type="none"/>
          </a:ln>
        </p:spPr>
      </p:cxnSp>
      <p:cxnSp>
        <p:nvCxnSpPr>
          <p:cNvPr id="735" name="Google Shape;735;p75"/>
          <p:cNvCxnSpPr>
            <a:endCxn id="733" idx="1"/>
          </p:cNvCxnSpPr>
          <p:nvPr/>
        </p:nvCxnSpPr>
        <p:spPr>
          <a:xfrm flipH="1" rot="10800000">
            <a:off x="4697905" y="4305723"/>
            <a:ext cx="3747600" cy="459600"/>
          </a:xfrm>
          <a:prstGeom prst="straightConnector1">
            <a:avLst/>
          </a:prstGeom>
          <a:noFill/>
          <a:ln cap="rnd" cmpd="sng" w="9525">
            <a:solidFill>
              <a:srgbClr val="9D2D0F"/>
            </a:solidFill>
            <a:prstDash val="solid"/>
            <a:round/>
            <a:headEnd len="sm" w="sm" type="none"/>
            <a:tailEnd len="sm" w="sm" type="none"/>
          </a:ln>
        </p:spPr>
      </p:cxn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76"/>
          <p:cNvSpPr txBox="1"/>
          <p:nvPr>
            <p:ph type="title"/>
          </p:nvPr>
        </p:nvSpPr>
        <p:spPr>
          <a:xfrm>
            <a:off x="1605550" y="274650"/>
            <a:ext cx="10586400" cy="1782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97297"/>
              <a:buFont typeface="Century Gothic"/>
              <a:buNone/>
            </a:pPr>
            <a:r>
              <a:rPr lang="en-US"/>
              <a:t>However, Social worker is not aware of the emotional system in the clinical family and unintentionally aligns and participates their family system</a:t>
            </a:r>
            <a:endParaRPr/>
          </a:p>
        </p:txBody>
      </p:sp>
      <p:pic>
        <p:nvPicPr>
          <p:cNvPr id="742" name="Google Shape;742;p76"/>
          <p:cNvPicPr preferRelativeResize="0"/>
          <p:nvPr>
            <p:ph idx="1" type="body"/>
          </p:nvPr>
        </p:nvPicPr>
        <p:blipFill rotWithShape="1">
          <a:blip r:embed="rId3">
            <a:alphaModFix/>
          </a:blip>
          <a:srcRect b="0" l="0" r="0" t="0"/>
          <a:stretch/>
        </p:blipFill>
        <p:spPr>
          <a:xfrm>
            <a:off x="4240875" y="2057250"/>
            <a:ext cx="7422900" cy="4420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ba973bb13d_0_12"/>
          <p:cNvSpPr txBox="1"/>
          <p:nvPr>
            <p:ph type="title"/>
          </p:nvPr>
        </p:nvSpPr>
        <p:spPr>
          <a:xfrm>
            <a:off x="973333" y="1758200"/>
            <a:ext cx="4401300" cy="22497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Social Work &amp; Families</a:t>
            </a:r>
            <a:endParaRPr/>
          </a:p>
        </p:txBody>
      </p:sp>
      <p:sp>
        <p:nvSpPr>
          <p:cNvPr id="189" name="Google Shape;189;g2ba973bb13d_0_12"/>
          <p:cNvSpPr txBox="1"/>
          <p:nvPr>
            <p:ph idx="2" type="body"/>
          </p:nvPr>
        </p:nvSpPr>
        <p:spPr>
          <a:xfrm>
            <a:off x="6898967" y="1803500"/>
            <a:ext cx="4499100" cy="40341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sz="2400">
                <a:solidFill>
                  <a:srgbClr val="262626"/>
                </a:solidFill>
              </a:rPr>
              <a:t>Hull House, a settlement house, in 1889</a:t>
            </a:r>
            <a:endParaRPr sz="2400">
              <a:solidFill>
                <a:srgbClr val="262626"/>
              </a:solidFill>
            </a:endParaRPr>
          </a:p>
          <a:p>
            <a:pPr indent="0" lvl="0" marL="0" rtl="0" algn="l">
              <a:spcBef>
                <a:spcPts val="1600"/>
              </a:spcBef>
              <a:spcAft>
                <a:spcPts val="1600"/>
              </a:spcAft>
              <a:buClr>
                <a:schemeClr val="dk1"/>
              </a:buClr>
              <a:buSzPts val="1800"/>
              <a:buFont typeface="Arial"/>
              <a:buNone/>
            </a:pPr>
            <a:r>
              <a:rPr lang="en-US"/>
              <a:t>Jane Adams and  Ellen Starr  co-founded  this  settlement to  serve the social, artistic and educational  needs of  immigrant families.  By 1920, there were 500 houses. </a:t>
            </a:r>
            <a:endParaRPr sz="2400">
              <a:solidFill>
                <a:srgbClr val="262626"/>
              </a:solidFill>
            </a:endParaRPr>
          </a:p>
        </p:txBody>
      </p:sp>
      <p:pic>
        <p:nvPicPr>
          <p:cNvPr descr="Chicago Settlement house" id="190" name="Google Shape;190;g2ba973bb13d_0_12"/>
          <p:cNvPicPr preferRelativeResize="0"/>
          <p:nvPr>
            <p:ph idx="2" type="pic"/>
          </p:nvPr>
        </p:nvPicPr>
        <p:blipFill rotWithShape="1">
          <a:blip r:embed="rId3">
            <a:alphaModFix/>
          </a:blip>
          <a:srcRect b="23786" l="0" r="0" t="23786"/>
          <a:stretch/>
        </p:blipFill>
        <p:spPr>
          <a:xfrm>
            <a:off x="125696" y="3359900"/>
            <a:ext cx="5827900" cy="25564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7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97297"/>
              <a:buFont typeface="Century Gothic"/>
              <a:buNone/>
            </a:pPr>
            <a:r>
              <a:rPr lang="en-US"/>
              <a:t>How does the social worker get caught in the family projection process?….</a:t>
            </a:r>
            <a:endParaRPr/>
          </a:p>
        </p:txBody>
      </p:sp>
      <p:pic>
        <p:nvPicPr>
          <p:cNvPr id="749" name="Google Shape;749;p77"/>
          <p:cNvPicPr preferRelativeResize="0"/>
          <p:nvPr>
            <p:ph idx="2" type="body"/>
          </p:nvPr>
        </p:nvPicPr>
        <p:blipFill rotWithShape="1">
          <a:blip r:embed="rId3">
            <a:alphaModFix/>
          </a:blip>
          <a:srcRect b="0" l="0" r="0" t="0"/>
          <a:stretch/>
        </p:blipFill>
        <p:spPr>
          <a:xfrm>
            <a:off x="2124000" y="1742650"/>
            <a:ext cx="7944000" cy="47289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78"/>
          <p:cNvSpPr txBox="1"/>
          <p:nvPr>
            <p:ph type="title"/>
          </p:nvPr>
        </p:nvSpPr>
        <p:spPr>
          <a:xfrm>
            <a:off x="2006150" y="319310"/>
            <a:ext cx="8911800" cy="1281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The husband doesn’t want to talk to the social worker</a:t>
            </a:r>
            <a:endParaRPr/>
          </a:p>
        </p:txBody>
      </p:sp>
      <p:pic>
        <p:nvPicPr>
          <p:cNvPr id="756" name="Google Shape;756;p78"/>
          <p:cNvPicPr preferRelativeResize="0"/>
          <p:nvPr>
            <p:ph idx="1" type="body"/>
          </p:nvPr>
        </p:nvPicPr>
        <p:blipFill rotWithShape="1">
          <a:blip r:embed="rId3">
            <a:alphaModFix/>
          </a:blip>
          <a:srcRect b="0" l="0" r="0" t="0"/>
          <a:stretch/>
        </p:blipFill>
        <p:spPr>
          <a:xfrm>
            <a:off x="1309500" y="1600300"/>
            <a:ext cx="8911800" cy="50214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79"/>
          <p:cNvSpPr txBox="1"/>
          <p:nvPr>
            <p:ph type="ctrTitle"/>
          </p:nvPr>
        </p:nvSpPr>
        <p:spPr>
          <a:xfrm>
            <a:off x="1253900" y="2143125"/>
            <a:ext cx="10250700" cy="2634300"/>
          </a:xfrm>
          <a:prstGeom prst="rect">
            <a:avLst/>
          </a:prstGeom>
          <a:noFill/>
          <a:ln>
            <a:noFill/>
          </a:ln>
        </p:spPr>
        <p:txBody>
          <a:bodyPr anchorCtr="0" anchor="b" bIns="45700" lIns="91425" spcFirstLastPara="1" rIns="91425" wrap="square" tIns="45700">
            <a:noAutofit/>
          </a:bodyPr>
          <a:lstStyle/>
          <a:p>
            <a:pPr indent="0" lvl="0" marL="0" rtl="0" algn="just">
              <a:spcBef>
                <a:spcPts val="0"/>
              </a:spcBef>
              <a:spcAft>
                <a:spcPts val="0"/>
              </a:spcAft>
              <a:buClr>
                <a:srgbClr val="262626"/>
              </a:buClr>
              <a:buSzPts val="3600"/>
              <a:buFont typeface="Century Gothic"/>
              <a:buNone/>
            </a:pPr>
            <a:r>
              <a:rPr lang="en-US" sz="3300"/>
              <a:t>Soo…. Accurate assessment and  family evaluation of the individual means  assessing the level of maturity/immaturity in the context of their relationship system as well as monitoring one’s own level of maturity/immaturity in context. </a:t>
            </a:r>
            <a:endParaRPr sz="5300"/>
          </a:p>
        </p:txBody>
      </p:sp>
      <p:sp>
        <p:nvSpPr>
          <p:cNvPr id="763" name="Google Shape;763;p79"/>
          <p:cNvSpPr txBox="1"/>
          <p:nvPr>
            <p:ph idx="1" type="subTitle"/>
          </p:nvPr>
        </p:nvSpPr>
        <p:spPr>
          <a:xfrm>
            <a:off x="1253912" y="5020108"/>
            <a:ext cx="10250700" cy="7215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spcBef>
                <a:spcPts val="0"/>
              </a:spcBef>
              <a:spcAft>
                <a:spcPts val="0"/>
              </a:spcAft>
              <a:buSzPct val="100000"/>
              <a:buNone/>
            </a:pPr>
            <a:r>
              <a:t/>
            </a:r>
            <a:endParaRPr sz="3200"/>
          </a:p>
          <a:p>
            <a:pPr indent="0" lvl="0" marL="0" rtl="0" algn="l">
              <a:spcBef>
                <a:spcPts val="1000"/>
              </a:spcBef>
              <a:spcAft>
                <a:spcPts val="0"/>
              </a:spcAft>
              <a:buSzPct val="100000"/>
              <a:buNone/>
            </a:pPr>
            <a:r>
              <a:rPr lang="en-US" sz="3200"/>
              <a:t>Being able to see it as a system creates a different lens.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80"/>
          <p:cNvSpPr txBox="1"/>
          <p:nvPr>
            <p:ph type="title"/>
          </p:nvPr>
        </p:nvSpPr>
        <p:spPr>
          <a:xfrm>
            <a:off x="972600" y="1763267"/>
            <a:ext cx="10251300" cy="2024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Comments and questions</a:t>
            </a:r>
            <a:endParaRPr/>
          </a:p>
        </p:txBody>
      </p:sp>
      <p:sp>
        <p:nvSpPr>
          <p:cNvPr id="770" name="Google Shape;770;p80"/>
          <p:cNvSpPr/>
          <p:nvPr/>
        </p:nvSpPr>
        <p:spPr>
          <a:xfrm>
            <a:off x="50600" y="6223475"/>
            <a:ext cx="528900" cy="560700"/>
          </a:xfrm>
          <a:prstGeom prst="su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771" name="Google Shape;771;p80"/>
          <p:cNvSpPr txBox="1"/>
          <p:nvPr/>
        </p:nvSpPr>
        <p:spPr>
          <a:xfrm>
            <a:off x="483875" y="6391625"/>
            <a:ext cx="929400" cy="2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solidFill>
                  <a:schemeClr val="accent1"/>
                </a:solidFill>
                <a:latin typeface="Lato"/>
                <a:ea typeface="Lato"/>
                <a:cs typeface="Lato"/>
                <a:sym typeface="Lato"/>
              </a:rPr>
              <a:t>73/90</a:t>
            </a:r>
            <a:endParaRPr sz="1700">
              <a:solidFill>
                <a:schemeClr val="accent1"/>
              </a:solidFill>
              <a:latin typeface="Lato"/>
              <a:ea typeface="Lato"/>
              <a:cs typeface="Lato"/>
              <a:sym typeface="Lato"/>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81"/>
          <p:cNvSpPr txBox="1"/>
          <p:nvPr>
            <p:ph type="title"/>
          </p:nvPr>
        </p:nvSpPr>
        <p:spPr>
          <a:xfrm>
            <a:off x="972600" y="1758200"/>
            <a:ext cx="10251600" cy="7137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2857"/>
              <a:buFont typeface="Century Gothic"/>
              <a:buNone/>
            </a:pPr>
            <a:r>
              <a:rPr lang="en-US"/>
              <a:t>Research application for Bowen Systems Thinking</a:t>
            </a:r>
            <a:endParaRPr/>
          </a:p>
        </p:txBody>
      </p:sp>
      <p:sp>
        <p:nvSpPr>
          <p:cNvPr id="778" name="Google Shape;778;p81"/>
          <p:cNvSpPr txBox="1"/>
          <p:nvPr>
            <p:ph idx="1" type="body"/>
          </p:nvPr>
        </p:nvSpPr>
        <p:spPr>
          <a:xfrm>
            <a:off x="972600" y="2771833"/>
            <a:ext cx="10251600" cy="3014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Grant example of low income, first time unwed parents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82"/>
          <p:cNvSpPr txBox="1"/>
          <p:nvPr>
            <p:ph type="title"/>
          </p:nvPr>
        </p:nvSpPr>
        <p:spPr>
          <a:xfrm>
            <a:off x="1640163" y="375960"/>
            <a:ext cx="8911800" cy="1281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b="1" lang="en-US"/>
              <a:t>Variation Families &amp; Parenting of single low income first time mothers</a:t>
            </a:r>
            <a:endParaRPr/>
          </a:p>
        </p:txBody>
      </p:sp>
      <p:pic>
        <p:nvPicPr>
          <p:cNvPr id="785" name="Google Shape;785;p82"/>
          <p:cNvPicPr preferRelativeResize="0"/>
          <p:nvPr>
            <p:ph idx="1" type="body"/>
          </p:nvPr>
        </p:nvPicPr>
        <p:blipFill rotWithShape="1">
          <a:blip r:embed="rId3">
            <a:alphaModFix/>
          </a:blip>
          <a:srcRect b="0" l="0" r="0" t="0"/>
          <a:stretch/>
        </p:blipFill>
        <p:spPr>
          <a:xfrm>
            <a:off x="9349857" y="1275238"/>
            <a:ext cx="2514600" cy="54102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83"/>
          <p:cNvSpPr txBox="1"/>
          <p:nvPr>
            <p:ph type="title"/>
          </p:nvPr>
        </p:nvSpPr>
        <p:spPr>
          <a:xfrm>
            <a:off x="972600" y="1758200"/>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June 2006</a:t>
            </a:r>
            <a:endParaRPr/>
          </a:p>
        </p:txBody>
      </p:sp>
      <p:sp>
        <p:nvSpPr>
          <p:cNvPr id="792" name="Google Shape;792;p83"/>
          <p:cNvSpPr txBox="1"/>
          <p:nvPr>
            <p:ph idx="1" type="body"/>
          </p:nvPr>
        </p:nvSpPr>
        <p:spPr>
          <a:xfrm>
            <a:off x="972600" y="2771833"/>
            <a:ext cx="10251600" cy="3014700"/>
          </a:xfrm>
          <a:prstGeom prst="rect">
            <a:avLst/>
          </a:prstGeom>
          <a:noFill/>
          <a:ln>
            <a:noFill/>
          </a:ln>
        </p:spPr>
        <p:txBody>
          <a:bodyPr anchorCtr="0" anchor="t" bIns="45700" lIns="91425" spcFirstLastPara="1" rIns="91425" wrap="square" tIns="45700">
            <a:normAutofit/>
          </a:bodyPr>
          <a:lstStyle/>
          <a:p>
            <a:pPr indent="0" lvl="0" marL="342900" rtl="0" algn="l">
              <a:spcBef>
                <a:spcPts val="0"/>
              </a:spcBef>
              <a:spcAft>
                <a:spcPts val="0"/>
              </a:spcAft>
              <a:buNone/>
            </a:pPr>
            <a:r>
              <a:rPr lang="en-US"/>
              <a:t>Neighbor agency (Healthy Families) asked KC Center to participate in a Healthy Marriage Demonstration Grant.  Told 3% chance. Grant is through Office of Planning, Research &amp; Evaluation, Administration for Children and Families(ACF), US Dept of health &amp; Human Services launched Building Strong families (BSF) project.</a:t>
            </a:r>
            <a:endParaRPr/>
          </a:p>
          <a:p>
            <a:pPr indent="0" lvl="0" marL="0" rtl="0" algn="l">
              <a:spcBef>
                <a:spcPts val="1000"/>
              </a:spcBef>
              <a:spcAft>
                <a:spcPts val="0"/>
              </a:spcAft>
              <a:buNone/>
            </a:pPr>
            <a:r>
              <a:t/>
            </a:r>
            <a:endParaRPr/>
          </a:p>
          <a:p>
            <a:pPr indent="457200" lvl="0" marL="0" rtl="0" algn="l">
              <a:spcBef>
                <a:spcPts val="1000"/>
              </a:spcBef>
              <a:spcAft>
                <a:spcPts val="0"/>
              </a:spcAft>
              <a:buNone/>
            </a:pPr>
            <a:r>
              <a:rPr lang="en-US"/>
              <a:t>Serve Low-Income Unwed Expectant or New Parents  and provide them with assessment &amp; evaluation,  marriage education, &amp; family support services. Impact of the targeted approach on  measures such as relationship stability and quality, and child well-being measures. ( encouraged marriage)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84"/>
          <p:cNvSpPr txBox="1"/>
          <p:nvPr>
            <p:ph type="title"/>
          </p:nvPr>
        </p:nvSpPr>
        <p:spPr>
          <a:xfrm>
            <a:off x="973333" y="1758200"/>
            <a:ext cx="4401300" cy="2249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KC Center’s role</a:t>
            </a:r>
            <a:endParaRPr/>
          </a:p>
        </p:txBody>
      </p:sp>
      <p:sp>
        <p:nvSpPr>
          <p:cNvPr id="799" name="Google Shape;799;p84"/>
          <p:cNvSpPr txBox="1"/>
          <p:nvPr>
            <p:ph idx="2" type="body"/>
          </p:nvPr>
        </p:nvSpPr>
        <p:spPr>
          <a:xfrm>
            <a:off x="6898967" y="1803500"/>
            <a:ext cx="4499100" cy="40341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 the KC Center will provide the following services to the project….</a:t>
            </a:r>
            <a:endParaRPr/>
          </a:p>
          <a:p>
            <a:pPr indent="-342900" lvl="0" marL="342900" rtl="0" algn="l">
              <a:spcBef>
                <a:spcPts val="1000"/>
              </a:spcBef>
              <a:spcAft>
                <a:spcPts val="0"/>
              </a:spcAft>
              <a:buSzPts val="1800"/>
              <a:buChar char="●"/>
            </a:pPr>
            <a:r>
              <a:rPr lang="en-US"/>
              <a:t>1. Staff Training of Healthy Family staff</a:t>
            </a:r>
            <a:endParaRPr/>
          </a:p>
          <a:p>
            <a:pPr indent="-342900" lvl="0" marL="342900" rtl="0" algn="l">
              <a:spcBef>
                <a:spcPts val="1000"/>
              </a:spcBef>
              <a:spcAft>
                <a:spcPts val="0"/>
              </a:spcAft>
              <a:buSzPts val="1800"/>
              <a:buChar char="●"/>
            </a:pPr>
            <a:r>
              <a:rPr lang="en-US"/>
              <a:t>2. Family Evaluations that falls under assessment</a:t>
            </a:r>
            <a:endParaRPr/>
          </a:p>
          <a:p>
            <a:pPr indent="-342900" lvl="0" marL="342900" rtl="0" algn="l">
              <a:spcBef>
                <a:spcPts val="1000"/>
              </a:spcBef>
              <a:spcAft>
                <a:spcPts val="0"/>
              </a:spcAft>
              <a:buSzPts val="1800"/>
              <a:buChar char="●"/>
            </a:pPr>
            <a:r>
              <a:rPr lang="en-US"/>
              <a:t>3. Couple Evaluations </a:t>
            </a:r>
            <a:endParaRPr/>
          </a:p>
          <a:p>
            <a:pPr indent="-342900" lvl="0" marL="342900" rtl="0" algn="l">
              <a:spcBef>
                <a:spcPts val="1000"/>
              </a:spcBef>
              <a:spcAft>
                <a:spcPts val="0"/>
              </a:spcAft>
              <a:buSzPts val="1800"/>
              <a:buChar char="●"/>
            </a:pPr>
            <a:r>
              <a:rPr lang="en-US"/>
              <a:t>Within a year, staff education was eliminated, the grant money cut in half,  and couple evaluations never materialized. One year follow-ups were added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85"/>
          <p:cNvSpPr txBox="1"/>
          <p:nvPr>
            <p:ph type="title"/>
          </p:nvPr>
        </p:nvSpPr>
        <p:spPr>
          <a:xfrm>
            <a:off x="887550" y="306592"/>
            <a:ext cx="10251300" cy="2024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Family Evaluations 2007</a:t>
            </a:r>
            <a:endParaRPr/>
          </a:p>
        </p:txBody>
      </p:sp>
      <p:sp>
        <p:nvSpPr>
          <p:cNvPr id="806" name="Google Shape;806;p85"/>
          <p:cNvSpPr txBox="1"/>
          <p:nvPr>
            <p:ph idx="4294967295"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2"/>
              </a:buClr>
              <a:buSzPts val="1800"/>
              <a:buChar char="●"/>
            </a:pPr>
            <a:r>
              <a:rPr lang="en-US">
                <a:solidFill>
                  <a:schemeClr val="dk2"/>
                </a:solidFill>
              </a:rPr>
              <a:t>Results: 100 family evaluations from staff interviews, realized 1,000 or more pieces of information </a:t>
            </a:r>
            <a:endParaRPr>
              <a:solidFill>
                <a:schemeClr val="dk2"/>
              </a:solidFill>
            </a:endParaRPr>
          </a:p>
          <a:p>
            <a:pPr indent="-342900" lvl="0" marL="342900" rtl="0" algn="l">
              <a:spcBef>
                <a:spcPts val="1000"/>
              </a:spcBef>
              <a:spcAft>
                <a:spcPts val="0"/>
              </a:spcAft>
              <a:buClr>
                <a:schemeClr val="dk2"/>
              </a:buClr>
              <a:buSzPts val="1800"/>
              <a:buChar char="●"/>
            </a:pPr>
            <a:r>
              <a:rPr lang="en-US">
                <a:solidFill>
                  <a:schemeClr val="dk2"/>
                </a:solidFill>
              </a:rPr>
              <a:t>10% annual FU</a:t>
            </a:r>
            <a:endParaRPr>
              <a:solidFill>
                <a:schemeClr val="dk2"/>
              </a:solidFill>
            </a:endParaRPr>
          </a:p>
          <a:p>
            <a:pPr indent="-342900" lvl="0" marL="342900" rtl="0" algn="l">
              <a:spcBef>
                <a:spcPts val="1000"/>
              </a:spcBef>
              <a:spcAft>
                <a:spcPts val="0"/>
              </a:spcAft>
              <a:buClr>
                <a:schemeClr val="dk2"/>
              </a:buClr>
              <a:buSzPts val="1800"/>
              <a:buChar char="●"/>
            </a:pPr>
            <a:r>
              <a:rPr lang="en-US">
                <a:solidFill>
                  <a:schemeClr val="dk2"/>
                </a:solidFill>
              </a:rPr>
              <a:t>Interview Guide evolved into an access table to accumulate the descriptive data of multiple cases.</a:t>
            </a:r>
            <a:endParaRPr>
              <a:solidFill>
                <a:schemeClr val="dk2"/>
              </a:solidFill>
            </a:endParaRPr>
          </a:p>
          <a:p>
            <a:pPr indent="-342900" lvl="0" marL="342900" rtl="0" algn="l">
              <a:spcBef>
                <a:spcPts val="1000"/>
              </a:spcBef>
              <a:spcAft>
                <a:spcPts val="0"/>
              </a:spcAft>
              <a:buClr>
                <a:schemeClr val="dk2"/>
              </a:buClr>
              <a:buSzPts val="1800"/>
              <a:buChar char="●"/>
            </a:pPr>
            <a:r>
              <a:rPr lang="en-US">
                <a:solidFill>
                  <a:schemeClr val="dk2"/>
                </a:solidFill>
              </a:rPr>
              <a:t>Access table was developed with  generally low numbers representing  low functioning</a:t>
            </a:r>
            <a:endParaRPr>
              <a:solidFill>
                <a:schemeClr val="dk2"/>
              </a:solidFill>
            </a:endParaRPr>
          </a:p>
          <a:p>
            <a:pPr indent="-342900" lvl="0" marL="342900" rtl="0" algn="l">
              <a:spcBef>
                <a:spcPts val="1000"/>
              </a:spcBef>
              <a:spcAft>
                <a:spcPts val="0"/>
              </a:spcAft>
              <a:buClr>
                <a:schemeClr val="dk2"/>
              </a:buClr>
              <a:buSzPts val="1800"/>
              <a:buChar char="●"/>
            </a:pPr>
            <a:r>
              <a:rPr lang="en-US">
                <a:solidFill>
                  <a:schemeClr val="dk2"/>
                </a:solidFill>
              </a:rPr>
              <a:t>Current sample (n=50)</a:t>
            </a:r>
            <a:endParaRPr>
              <a:solidFill>
                <a:schemeClr val="dk2"/>
              </a:solidFill>
            </a:endParaRPr>
          </a:p>
          <a:p>
            <a:pPr indent="-342900" lvl="0" marL="342900" rtl="0" algn="l">
              <a:spcBef>
                <a:spcPts val="1000"/>
              </a:spcBef>
              <a:spcAft>
                <a:spcPts val="0"/>
              </a:spcAft>
              <a:buClr>
                <a:schemeClr val="dk2"/>
              </a:buClr>
              <a:buSzPts val="1800"/>
              <a:buChar char="●"/>
            </a:pPr>
            <a:r>
              <a:rPr lang="en-US">
                <a:solidFill>
                  <a:schemeClr val="dk2"/>
                </a:solidFill>
              </a:rPr>
              <a:t>Interview done by staff &amp; faculty</a:t>
            </a:r>
            <a:endParaRPr>
              <a:solidFill>
                <a:schemeClr val="dk2"/>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graphicFrame>
        <p:nvGraphicFramePr>
          <p:cNvPr id="812" name="Google Shape;812;p86"/>
          <p:cNvGraphicFramePr/>
          <p:nvPr/>
        </p:nvGraphicFramePr>
        <p:xfrm>
          <a:off x="3400875" y="1117225"/>
          <a:ext cx="5390249" cy="5026600"/>
        </p:xfrm>
        <a:graphic>
          <a:graphicData uri="http://schemas.openxmlformats.org/presentationml/2006/ole">
            <mc:AlternateContent>
              <mc:Choice Requires="v">
                <p:oleObj r:id="rId4" imgH="5026600" imgW="5390249" progId="AcroExch.Document.7" spid="_x0000_s1">
                  <p:embed/>
                </p:oleObj>
              </mc:Choice>
              <mc:Fallback>
                <p:oleObj r:id="rId5" imgH="5026600" imgW="5390249" progId="AcroExch.Document.7">
                  <p:embed/>
                  <p:pic>
                    <p:nvPicPr>
                      <p:cNvPr id="812" name="Google Shape;812;p86"/>
                      <p:cNvPicPr preferRelativeResize="0"/>
                      <p:nvPr/>
                    </p:nvPicPr>
                    <p:blipFill rotWithShape="1">
                      <a:blip r:embed="rId6">
                        <a:alphaModFix/>
                      </a:blip>
                      <a:srcRect b="0" l="0" r="0" t="0"/>
                      <a:stretch/>
                    </p:blipFill>
                    <p:spPr>
                      <a:xfrm>
                        <a:off x="3400875" y="1117225"/>
                        <a:ext cx="5390249" cy="5026600"/>
                      </a:xfrm>
                      <a:prstGeom prst="rect">
                        <a:avLst/>
                      </a:prstGeom>
                      <a:noFill/>
                      <a:ln>
                        <a:no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8"/>
          <p:cNvSpPr txBox="1"/>
          <p:nvPr>
            <p:ph type="title"/>
          </p:nvPr>
        </p:nvSpPr>
        <p:spPr>
          <a:xfrm>
            <a:off x="952083" y="450400"/>
            <a:ext cx="4401300" cy="2249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262626"/>
              </a:buClr>
              <a:buSzPts val="2000"/>
              <a:buFont typeface="Century Gothic"/>
              <a:buNone/>
            </a:pPr>
            <a:r>
              <a:rPr b="1" lang="en-US" sz="3500"/>
              <a:t>Medical Social Work &amp; </a:t>
            </a:r>
            <a:r>
              <a:rPr b="1" lang="en-US" sz="3500"/>
              <a:t>Families</a:t>
            </a:r>
            <a:r>
              <a:rPr b="1" lang="en-US" sz="3500"/>
              <a:t> </a:t>
            </a:r>
            <a:endParaRPr b="1" sz="3500"/>
          </a:p>
        </p:txBody>
      </p:sp>
      <p:sp>
        <p:nvSpPr>
          <p:cNvPr id="197" name="Google Shape;197;p8"/>
          <p:cNvSpPr txBox="1"/>
          <p:nvPr>
            <p:ph idx="2" type="body"/>
          </p:nvPr>
        </p:nvSpPr>
        <p:spPr>
          <a:xfrm>
            <a:off x="6941325" y="1835550"/>
            <a:ext cx="4550700" cy="4034100"/>
          </a:xfrm>
          <a:prstGeom prst="rect">
            <a:avLst/>
          </a:prstGeom>
          <a:noFill/>
          <a:ln>
            <a:noFill/>
          </a:ln>
        </p:spPr>
        <p:txBody>
          <a:bodyPr anchorCtr="0" anchor="ctr" bIns="45700" lIns="91425" spcFirstLastPara="1" rIns="91425" wrap="square" tIns="45700">
            <a:normAutofit lnSpcReduction="10000"/>
          </a:bodyPr>
          <a:lstStyle/>
          <a:p>
            <a:pPr indent="-342900" lvl="0" marL="342900" rtl="0" algn="just">
              <a:spcBef>
                <a:spcPts val="0"/>
              </a:spcBef>
              <a:spcAft>
                <a:spcPts val="0"/>
              </a:spcAft>
              <a:buSzPts val="1800"/>
              <a:buNone/>
            </a:pPr>
            <a:r>
              <a:rPr lang="en-US">
                <a:solidFill>
                  <a:srgbClr val="202122"/>
                </a:solidFill>
                <a:latin typeface="Raleway"/>
                <a:ea typeface="Raleway"/>
                <a:cs typeface="Raleway"/>
                <a:sym typeface="Raleway"/>
              </a:rPr>
              <a:t>     Massachusetts General Hospital was the first to have professional social workers on site, in the early 1900s. A physician,  Dr. Richard Cabot  requested services for primarily failure to thrive  patients.  He had a treatment plan  but no way for implementation. Ms. Ida B Canon  was the first medical social worker and she began training others in 1912. Medical social workers  did case management, data collection, follow ups, care coordination, health education, financial assessment and discounting patient medical fees.</a:t>
            </a:r>
            <a:endParaRPr>
              <a:latin typeface="Raleway"/>
              <a:ea typeface="Raleway"/>
              <a:cs typeface="Raleway"/>
              <a:sym typeface="Raleway"/>
            </a:endParaRPr>
          </a:p>
        </p:txBody>
      </p:sp>
      <p:pic>
        <p:nvPicPr>
          <p:cNvPr descr="Front Entrance of Massachusetts General Hospital.jpg" id="198" name="Google Shape;198;p8"/>
          <p:cNvPicPr preferRelativeResize="0"/>
          <p:nvPr/>
        </p:nvPicPr>
        <p:blipFill rotWithShape="1">
          <a:blip r:embed="rId3">
            <a:alphaModFix/>
          </a:blip>
          <a:srcRect b="0" l="0" r="0" t="0"/>
          <a:stretch/>
        </p:blipFill>
        <p:spPr>
          <a:xfrm>
            <a:off x="1387825" y="2929261"/>
            <a:ext cx="2410950" cy="350567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87"/>
          <p:cNvSpPr txBox="1"/>
          <p:nvPr>
            <p:ph type="title"/>
          </p:nvPr>
        </p:nvSpPr>
        <p:spPr>
          <a:xfrm>
            <a:off x="972600" y="1758200"/>
            <a:ext cx="10251600" cy="713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Thinking about results</a:t>
            </a:r>
            <a:endParaRPr/>
          </a:p>
        </p:txBody>
      </p:sp>
      <p:sp>
        <p:nvSpPr>
          <p:cNvPr id="819" name="Google Shape;819;p87"/>
          <p:cNvSpPr txBox="1"/>
          <p:nvPr>
            <p:ph idx="1" type="body"/>
          </p:nvPr>
        </p:nvSpPr>
        <p:spPr>
          <a:xfrm>
            <a:off x="972600" y="2771833"/>
            <a:ext cx="10251600" cy="3014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Young mothers at risk: higher rate of 15-20 year olds…..where is the father guarding in their family of origin? Perhaps look at those young mothers and see how many have biological fathers in the  home</a:t>
            </a:r>
            <a:endParaRPr/>
          </a:p>
          <a:p>
            <a:pPr indent="-342900" lvl="0" marL="342900" rtl="0" algn="l">
              <a:spcBef>
                <a:spcPts val="1000"/>
              </a:spcBef>
              <a:spcAft>
                <a:spcPts val="0"/>
              </a:spcAft>
              <a:buSzPts val="1800"/>
              <a:buChar char="●"/>
            </a:pPr>
            <a:r>
              <a:rPr lang="en-US"/>
              <a:t>Risk of above average age spread….those that fall outside the means are at  greater risk if combined with other risk factors</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88"/>
          <p:cNvSpPr txBox="1"/>
          <p:nvPr>
            <p:ph type="title"/>
          </p:nvPr>
        </p:nvSpPr>
        <p:spPr>
          <a:xfrm>
            <a:off x="972600" y="1763267"/>
            <a:ext cx="10251300" cy="2024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EMOTIONAL CUTOFF</a:t>
            </a:r>
            <a:endParaRPr/>
          </a:p>
        </p:txBody>
      </p:sp>
      <p:sp>
        <p:nvSpPr>
          <p:cNvPr id="826" name="Google Shape;826;p88"/>
          <p:cNvSpPr txBox="1"/>
          <p:nvPr>
            <p:ph idx="4294967295" type="body"/>
          </p:nvPr>
        </p:nvSpPr>
        <p:spPr>
          <a:xfrm>
            <a:off x="972600" y="2771833"/>
            <a:ext cx="10251600" cy="3014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2"/>
              </a:buClr>
              <a:buSzPts val="1800"/>
              <a:buChar char="●"/>
            </a:pPr>
            <a:r>
              <a:rPr lang="en-US">
                <a:solidFill>
                  <a:schemeClr val="dk2"/>
                </a:solidFill>
              </a:rPr>
              <a:t>1) (severe) no parent contact, little  sibling contact, no grandparent contact </a:t>
            </a:r>
            <a:endParaRPr>
              <a:solidFill>
                <a:schemeClr val="dk2"/>
              </a:solidFill>
            </a:endParaRPr>
          </a:p>
          <a:p>
            <a:pPr indent="-342900" lvl="0" marL="342900" rtl="0" algn="l">
              <a:spcBef>
                <a:spcPts val="1000"/>
              </a:spcBef>
              <a:spcAft>
                <a:spcPts val="0"/>
              </a:spcAft>
              <a:buClr>
                <a:schemeClr val="dk2"/>
              </a:buClr>
              <a:buSzPts val="1800"/>
              <a:buChar char="●"/>
            </a:pPr>
            <a:r>
              <a:rPr lang="en-US">
                <a:solidFill>
                  <a:schemeClr val="dk2"/>
                </a:solidFill>
              </a:rPr>
              <a:t>2) ( major) contact with on parent, some siblings, and no grandparents </a:t>
            </a:r>
            <a:endParaRPr>
              <a:solidFill>
                <a:schemeClr val="dk2"/>
              </a:solidFill>
            </a:endParaRPr>
          </a:p>
          <a:p>
            <a:pPr indent="-342900" lvl="0" marL="342900" rtl="0" algn="l">
              <a:spcBef>
                <a:spcPts val="1000"/>
              </a:spcBef>
              <a:spcAft>
                <a:spcPts val="0"/>
              </a:spcAft>
              <a:buClr>
                <a:schemeClr val="dk2"/>
              </a:buClr>
              <a:buSzPts val="1800"/>
              <a:buChar char="●"/>
            </a:pPr>
            <a:r>
              <a:rPr lang="en-US">
                <a:solidFill>
                  <a:schemeClr val="dk2"/>
                </a:solidFill>
              </a:rPr>
              <a:t>3) (below average) contact with primarily one parent, some siblings, limited contact with one set of grandparents </a:t>
            </a:r>
            <a:endParaRPr>
              <a:solidFill>
                <a:schemeClr val="dk2"/>
              </a:solidFill>
            </a:endParaRPr>
          </a:p>
          <a:p>
            <a:pPr indent="-342900" lvl="0" marL="342900" rtl="0" algn="l">
              <a:spcBef>
                <a:spcPts val="1000"/>
              </a:spcBef>
              <a:spcAft>
                <a:spcPts val="0"/>
              </a:spcAft>
              <a:buClr>
                <a:schemeClr val="dk2"/>
              </a:buClr>
              <a:buSzPts val="1800"/>
              <a:buChar char="●"/>
            </a:pPr>
            <a:r>
              <a:rPr lang="en-US">
                <a:solidFill>
                  <a:schemeClr val="dk2"/>
                </a:solidFill>
              </a:rPr>
              <a:t>4)(average) contact with both parents, some siblings, one set of grandparents</a:t>
            </a:r>
            <a:endParaRPr>
              <a:solidFill>
                <a:schemeClr val="dk2"/>
              </a:solidFill>
            </a:endParaRPr>
          </a:p>
          <a:p>
            <a:pPr indent="-342900" lvl="0" marL="342900" rtl="0" algn="l">
              <a:spcBef>
                <a:spcPts val="1000"/>
              </a:spcBef>
              <a:spcAft>
                <a:spcPts val="0"/>
              </a:spcAft>
              <a:buClr>
                <a:schemeClr val="dk2"/>
              </a:buClr>
              <a:buSzPts val="1800"/>
              <a:buChar char="●"/>
            </a:pPr>
            <a:r>
              <a:rPr lang="en-US">
                <a:solidFill>
                  <a:schemeClr val="dk2"/>
                </a:solidFill>
              </a:rPr>
              <a:t> 5)(good) contact with both parents, all siblings, both sets of grandparents</a:t>
            </a:r>
            <a:endParaRPr>
              <a:solidFill>
                <a:schemeClr val="dk2"/>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89"/>
          <p:cNvSpPr txBox="1"/>
          <p:nvPr>
            <p:ph idx="1" type="body"/>
          </p:nvPr>
        </p:nvSpPr>
        <p:spPr>
          <a:xfrm>
            <a:off x="972600" y="2771833"/>
            <a:ext cx="10251600" cy="3014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Fathers at greater risk of cutoff (27 below average or lower out of 40 that information was available) </a:t>
            </a:r>
            <a:endParaRPr/>
          </a:p>
          <a:p>
            <a:pPr indent="-342900" lvl="0" marL="342900" rtl="0" algn="l">
              <a:spcBef>
                <a:spcPts val="1000"/>
              </a:spcBef>
              <a:spcAft>
                <a:spcPts val="0"/>
              </a:spcAft>
              <a:buSzPts val="1800"/>
              <a:buChar char="●"/>
            </a:pPr>
            <a:r>
              <a:rPr lang="en-US"/>
              <a:t>About the same for the mothers (28) but most were in the below average category instead of lower categories</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90"/>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Mothers Birth Order</a:t>
            </a:r>
            <a:endParaRPr/>
          </a:p>
        </p:txBody>
      </p:sp>
      <p:graphicFrame>
        <p:nvGraphicFramePr>
          <p:cNvPr id="839" name="Google Shape;839;p90"/>
          <p:cNvGraphicFramePr/>
          <p:nvPr/>
        </p:nvGraphicFramePr>
        <p:xfrm>
          <a:off x="6332282" y="2021962"/>
          <a:ext cx="4105264" cy="4087179"/>
        </p:xfrm>
        <a:graphic>
          <a:graphicData uri="http://schemas.openxmlformats.org/presentationml/2006/ole">
            <mc:AlternateContent>
              <mc:Choice Requires="v">
                <p:oleObj r:id="rId4" imgH="4087179" imgW="4105264" progId="AcroExch.Document.7" spid="_x0000_s1">
                  <p:embed/>
                </p:oleObj>
              </mc:Choice>
              <mc:Fallback>
                <p:oleObj r:id="rId5" imgH="4087179" imgW="4105264" progId="AcroExch.Document.7">
                  <p:embed/>
                  <p:pic>
                    <p:nvPicPr>
                      <p:cNvPr id="839" name="Google Shape;839;p90"/>
                      <p:cNvPicPr preferRelativeResize="0"/>
                      <p:nvPr/>
                    </p:nvPicPr>
                    <p:blipFill rotWithShape="1">
                      <a:blip r:embed="rId6">
                        <a:alphaModFix/>
                      </a:blip>
                      <a:srcRect b="0" l="0" r="0" t="0"/>
                      <a:stretch/>
                    </p:blipFill>
                    <p:spPr>
                      <a:xfrm>
                        <a:off x="6332282" y="2021962"/>
                        <a:ext cx="4105264" cy="4087179"/>
                      </a:xfrm>
                      <a:prstGeom prst="rect">
                        <a:avLst/>
                      </a:prstGeom>
                      <a:noFill/>
                      <a:ln>
                        <a:noFill/>
                      </a:ln>
                    </p:spPr>
                  </p:pic>
                </p:oleObj>
              </mc:Fallback>
            </mc:AlternateContent>
          </a:graphicData>
        </a:graphic>
      </p:graphicFrame>
      <p:graphicFrame>
        <p:nvGraphicFramePr>
          <p:cNvPr id="840" name="Google Shape;840;p90"/>
          <p:cNvGraphicFramePr/>
          <p:nvPr/>
        </p:nvGraphicFramePr>
        <p:xfrm>
          <a:off x="1507800" y="2184725"/>
          <a:ext cx="3795325" cy="3778625"/>
        </p:xfrm>
        <a:graphic>
          <a:graphicData uri="http://schemas.openxmlformats.org/presentationml/2006/ole">
            <mc:AlternateContent>
              <mc:Choice Requires="v">
                <p:oleObj r:id="rId7" imgH="3778625" imgW="3795325" progId="AcroExch.Document.7" spid="_x0000_s2">
                  <p:embed/>
                </p:oleObj>
              </mc:Choice>
              <mc:Fallback>
                <p:oleObj r:id="rId8" imgH="3778625" imgW="3795325" progId="AcroExch.Document.7">
                  <p:embed/>
                  <p:pic>
                    <p:nvPicPr>
                      <p:cNvPr id="840" name="Google Shape;840;p90"/>
                      <p:cNvPicPr preferRelativeResize="0"/>
                      <p:nvPr/>
                    </p:nvPicPr>
                    <p:blipFill rotWithShape="1">
                      <a:blip r:embed="rId9">
                        <a:alphaModFix/>
                      </a:blip>
                      <a:srcRect b="0" l="0" r="0" t="0"/>
                      <a:stretch/>
                    </p:blipFill>
                    <p:spPr>
                      <a:xfrm>
                        <a:off x="1507800" y="2184725"/>
                        <a:ext cx="3795325" cy="3778625"/>
                      </a:xfrm>
                      <a:prstGeom prst="rect">
                        <a:avLst/>
                      </a:prstGeom>
                      <a:noFill/>
                      <a:ln>
                        <a:noFill/>
                      </a:ln>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91"/>
          <p:cNvSpPr txBox="1"/>
          <p:nvPr>
            <p:ph type="title"/>
          </p:nvPr>
        </p:nvSpPr>
        <p:spPr>
          <a:xfrm>
            <a:off x="2593943" y="688585"/>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Fathers Birth Order</a:t>
            </a:r>
            <a:endParaRPr/>
          </a:p>
        </p:txBody>
      </p:sp>
      <p:sp>
        <p:nvSpPr>
          <p:cNvPr id="847" name="Google Shape;847;p91"/>
          <p:cNvSpPr txBox="1"/>
          <p:nvPr>
            <p:ph idx="3" type="body"/>
          </p:nvPr>
        </p:nvSpPr>
        <p:spPr>
          <a:xfrm>
            <a:off x="8479175" y="6148150"/>
            <a:ext cx="2205300" cy="392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400"/>
              <a:buNone/>
            </a:pPr>
            <a:r>
              <a:rPr lang="en-US" sz="1700"/>
              <a:t>One Year Follow-Up </a:t>
            </a:r>
            <a:endParaRPr sz="1700"/>
          </a:p>
        </p:txBody>
      </p:sp>
      <p:graphicFrame>
        <p:nvGraphicFramePr>
          <p:cNvPr id="848" name="Google Shape;848;p91"/>
          <p:cNvGraphicFramePr/>
          <p:nvPr/>
        </p:nvGraphicFramePr>
        <p:xfrm>
          <a:off x="1697276" y="1969474"/>
          <a:ext cx="4197178" cy="4178686"/>
        </p:xfrm>
        <a:graphic>
          <a:graphicData uri="http://schemas.openxmlformats.org/presentationml/2006/ole">
            <mc:AlternateContent>
              <mc:Choice Requires="v">
                <p:oleObj r:id="rId4" imgH="4178686" imgW="4197178" progId="AcroExch.Document.7" spid="_x0000_s1">
                  <p:embed/>
                </p:oleObj>
              </mc:Choice>
              <mc:Fallback>
                <p:oleObj r:id="rId5" imgH="4178686" imgW="4197178" progId="AcroExch.Document.7">
                  <p:embed/>
                  <p:pic>
                    <p:nvPicPr>
                      <p:cNvPr id="848" name="Google Shape;848;p91"/>
                      <p:cNvPicPr preferRelativeResize="0"/>
                      <p:nvPr/>
                    </p:nvPicPr>
                    <p:blipFill rotWithShape="1">
                      <a:blip r:embed="rId6">
                        <a:alphaModFix/>
                      </a:blip>
                      <a:srcRect b="0" l="0" r="0" t="0"/>
                      <a:stretch/>
                    </p:blipFill>
                    <p:spPr>
                      <a:xfrm>
                        <a:off x="1697276" y="1969474"/>
                        <a:ext cx="4197178" cy="4178686"/>
                      </a:xfrm>
                      <a:prstGeom prst="rect">
                        <a:avLst/>
                      </a:prstGeom>
                      <a:noFill/>
                      <a:ln>
                        <a:noFill/>
                      </a:ln>
                    </p:spPr>
                  </p:pic>
                </p:oleObj>
              </mc:Fallback>
            </mc:AlternateContent>
          </a:graphicData>
        </a:graphic>
      </p:graphicFrame>
      <p:graphicFrame>
        <p:nvGraphicFramePr>
          <p:cNvPr id="849" name="Google Shape;849;p91"/>
          <p:cNvGraphicFramePr/>
          <p:nvPr/>
        </p:nvGraphicFramePr>
        <p:xfrm>
          <a:off x="7128063" y="1891225"/>
          <a:ext cx="4335163" cy="4335163"/>
        </p:xfrm>
        <a:graphic>
          <a:graphicData uri="http://schemas.openxmlformats.org/presentationml/2006/ole">
            <mc:AlternateContent>
              <mc:Choice Requires="v">
                <p:oleObj r:id="rId7" imgH="4335163" imgW="4335163" progId="AcroExch.Document.7" spid="_x0000_s2">
                  <p:embed/>
                </p:oleObj>
              </mc:Choice>
              <mc:Fallback>
                <p:oleObj r:id="rId8" imgH="4335163" imgW="4335163" progId="AcroExch.Document.7">
                  <p:embed/>
                  <p:pic>
                    <p:nvPicPr>
                      <p:cNvPr id="849" name="Google Shape;849;p91"/>
                      <p:cNvPicPr preferRelativeResize="0"/>
                      <p:nvPr/>
                    </p:nvPicPr>
                    <p:blipFill rotWithShape="1">
                      <a:blip r:embed="rId9">
                        <a:alphaModFix/>
                      </a:blip>
                      <a:srcRect b="0" l="0" r="0" t="0"/>
                      <a:stretch/>
                    </p:blipFill>
                    <p:spPr>
                      <a:xfrm>
                        <a:off x="7128063" y="1891225"/>
                        <a:ext cx="4335163" cy="4335163"/>
                      </a:xfrm>
                      <a:prstGeom prst="rect">
                        <a:avLst/>
                      </a:prstGeom>
                      <a:noFill/>
                      <a:ln>
                        <a:noFill/>
                      </a:ln>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92"/>
          <p:cNvSpPr txBox="1"/>
          <p:nvPr>
            <p:ph type="title"/>
          </p:nvPr>
        </p:nvSpPr>
        <p:spPr>
          <a:xfrm>
            <a:off x="972600" y="1763275"/>
            <a:ext cx="10608300" cy="20247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75000"/>
              <a:buFont typeface="Century Gothic"/>
              <a:buNone/>
            </a:pPr>
            <a:r>
              <a:rPr lang="en-US"/>
              <a:t>Only children paired with only children more than the national average.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93"/>
          <p:cNvSpPr txBox="1"/>
          <p:nvPr>
            <p:ph type="title"/>
          </p:nvPr>
        </p:nvSpPr>
        <p:spPr>
          <a:xfrm>
            <a:off x="972600" y="1758200"/>
            <a:ext cx="10251600" cy="7137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2857"/>
              <a:buFont typeface="Century Gothic"/>
              <a:buNone/>
            </a:pPr>
            <a:r>
              <a:rPr lang="en-US"/>
              <a:t>BFST can lead to a family evaluations that can  provide effective assessment in different setting.</a:t>
            </a:r>
            <a:endParaRPr/>
          </a:p>
          <a:p>
            <a:pPr indent="0" lvl="0" marL="0" rtl="0" algn="l">
              <a:spcBef>
                <a:spcPts val="0"/>
              </a:spcBef>
              <a:spcAft>
                <a:spcPts val="0"/>
              </a:spcAft>
              <a:buClr>
                <a:srgbClr val="262626"/>
              </a:buClr>
              <a:buSzPct val="102857"/>
              <a:buFont typeface="Century Gothic"/>
              <a:buNone/>
            </a:pPr>
            <a:br>
              <a:rPr lang="en-US"/>
            </a:br>
            <a:endParaRPr/>
          </a:p>
        </p:txBody>
      </p:sp>
      <p:sp>
        <p:nvSpPr>
          <p:cNvPr id="862" name="Google Shape;862;p93"/>
          <p:cNvSpPr txBox="1"/>
          <p:nvPr>
            <p:ph idx="1" type="body"/>
          </p:nvPr>
        </p:nvSpPr>
        <p:spPr>
          <a:xfrm>
            <a:off x="976150" y="2856908"/>
            <a:ext cx="10251600" cy="3014700"/>
          </a:xfrm>
          <a:prstGeom prst="rect">
            <a:avLst/>
          </a:prstGeom>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rgbClr val="262626"/>
              </a:buClr>
              <a:buSzPts val="3600"/>
              <a:buFont typeface="Century Gothic"/>
              <a:buNone/>
            </a:pPr>
            <a:r>
              <a:t/>
            </a:r>
            <a:endParaRPr b="1" sz="3500">
              <a:solidFill>
                <a:schemeClr val="dk2"/>
              </a:solidFill>
              <a:latin typeface="Raleway"/>
              <a:ea typeface="Raleway"/>
              <a:cs typeface="Raleway"/>
              <a:sym typeface="Raleway"/>
            </a:endParaRPr>
          </a:p>
          <a:p>
            <a:pPr indent="0" lvl="0" marL="0" rtl="0" algn="l">
              <a:lnSpc>
                <a:spcPct val="100000"/>
              </a:lnSpc>
              <a:spcBef>
                <a:spcPts val="0"/>
              </a:spcBef>
              <a:spcAft>
                <a:spcPts val="0"/>
              </a:spcAft>
              <a:buClr>
                <a:srgbClr val="262626"/>
              </a:buClr>
              <a:buSzPts val="2800"/>
              <a:buFont typeface="Century Gothic"/>
              <a:buNone/>
            </a:pPr>
            <a:r>
              <a:rPr lang="en-US" sz="2700">
                <a:solidFill>
                  <a:schemeClr val="dk2"/>
                </a:solidFill>
                <a:latin typeface="Raleway"/>
                <a:ea typeface="Raleway"/>
                <a:cs typeface="Raleway"/>
                <a:sym typeface="Raleway"/>
              </a:rPr>
              <a:t>This assessment than can contribute to effective program development and treatment.</a:t>
            </a:r>
            <a:endParaRPr sz="2700">
              <a:solidFill>
                <a:schemeClr val="dk2"/>
              </a:solidFill>
              <a:latin typeface="Raleway"/>
              <a:ea typeface="Raleway"/>
              <a:cs typeface="Raleway"/>
              <a:sym typeface="Raleway"/>
            </a:endParaRPr>
          </a:p>
          <a:p>
            <a:pPr indent="0" lvl="0" marL="0" rtl="0" algn="l">
              <a:lnSpc>
                <a:spcPct val="100000"/>
              </a:lnSpc>
              <a:spcBef>
                <a:spcPts val="0"/>
              </a:spcBef>
              <a:spcAft>
                <a:spcPts val="0"/>
              </a:spcAft>
              <a:buClr>
                <a:srgbClr val="262626"/>
              </a:buClr>
              <a:buSzPts val="3600"/>
              <a:buFont typeface="Century Gothic"/>
              <a:buNone/>
            </a:pPr>
            <a:br>
              <a:rPr lang="en-US" sz="2700">
                <a:solidFill>
                  <a:schemeClr val="dk2"/>
                </a:solidFill>
                <a:latin typeface="Raleway"/>
                <a:ea typeface="Raleway"/>
                <a:cs typeface="Raleway"/>
                <a:sym typeface="Raleway"/>
              </a:rPr>
            </a:br>
            <a:r>
              <a:rPr lang="en-US" sz="2700">
                <a:solidFill>
                  <a:schemeClr val="dk2"/>
                </a:solidFill>
                <a:latin typeface="Raleway"/>
                <a:ea typeface="Raleway"/>
                <a:cs typeface="Raleway"/>
                <a:sym typeface="Raleway"/>
              </a:rPr>
              <a:t>It’s a different lens to the field of social work.</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95"/>
          <p:cNvSpPr txBox="1"/>
          <p:nvPr>
            <p:ph type="title"/>
          </p:nvPr>
        </p:nvSpPr>
        <p:spPr>
          <a:xfrm>
            <a:off x="202025" y="412975"/>
            <a:ext cx="12051000" cy="2024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Nothing better than social workers!</a:t>
            </a:r>
            <a:endParaRPr/>
          </a:p>
        </p:txBody>
      </p:sp>
      <p:sp>
        <p:nvSpPr>
          <p:cNvPr id="869" name="Google Shape;869;p95"/>
          <p:cNvSpPr txBox="1"/>
          <p:nvPr>
            <p:ph idx="4294967295"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81000" lvl="0" marL="342900" rtl="0" algn="l">
              <a:spcBef>
                <a:spcPts val="0"/>
              </a:spcBef>
              <a:spcAft>
                <a:spcPts val="0"/>
              </a:spcAft>
              <a:buClr>
                <a:schemeClr val="dk2"/>
              </a:buClr>
              <a:buSzPts val="2400"/>
              <a:buChar char="●"/>
            </a:pPr>
            <a:r>
              <a:rPr lang="en-US" sz="2300">
                <a:solidFill>
                  <a:schemeClr val="dk2"/>
                </a:solidFill>
              </a:rPr>
              <a:t>My contact information again if interested in more about the post graduate program, webcasts, etc.</a:t>
            </a:r>
            <a:endParaRPr sz="2300">
              <a:solidFill>
                <a:schemeClr val="dk2"/>
              </a:solidFill>
            </a:endParaRPr>
          </a:p>
          <a:p>
            <a:pPr indent="-381000" lvl="0" marL="342900" rtl="0" algn="l">
              <a:spcBef>
                <a:spcPts val="1000"/>
              </a:spcBef>
              <a:spcAft>
                <a:spcPts val="0"/>
              </a:spcAft>
              <a:buClr>
                <a:schemeClr val="dk2"/>
              </a:buClr>
              <a:buSzPts val="2400"/>
              <a:buChar char="●"/>
            </a:pPr>
            <a:r>
              <a:rPr lang="en-US" sz="2300">
                <a:solidFill>
                  <a:schemeClr val="dk2"/>
                </a:solidFill>
              </a:rPr>
              <a:t>References</a:t>
            </a:r>
            <a:endParaRPr sz="2300">
              <a:solidFill>
                <a:schemeClr val="dk2"/>
              </a:solidFill>
            </a:endParaRPr>
          </a:p>
          <a:p>
            <a:pPr indent="-381000" lvl="0" marL="342900" rtl="0" algn="l">
              <a:spcBef>
                <a:spcPts val="1000"/>
              </a:spcBef>
              <a:spcAft>
                <a:spcPts val="0"/>
              </a:spcAft>
              <a:buClr>
                <a:schemeClr val="dk2"/>
              </a:buClr>
              <a:buSzPts val="2400"/>
              <a:buChar char="●"/>
            </a:pPr>
            <a:r>
              <a:rPr lang="en-US" sz="2300" u="sng">
                <a:solidFill>
                  <a:schemeClr val="dk2"/>
                </a:solidFill>
                <a:hlinkClick r:id="rId3">
                  <a:extLst>
                    <a:ext uri="{A12FA001-AC4F-418D-AE19-62706E023703}">
                      <ahyp:hlinkClr val="tx"/>
                    </a:ext>
                  </a:extLst>
                </a:hlinkClick>
              </a:rPr>
              <a:t>motto@kcfamilysystems.org</a:t>
            </a:r>
            <a:endParaRPr sz="2300">
              <a:solidFill>
                <a:schemeClr val="dk2"/>
              </a:solidFill>
            </a:endParaRPr>
          </a:p>
          <a:p>
            <a:pPr indent="-381000" lvl="0" marL="342900" rtl="0" algn="l">
              <a:spcBef>
                <a:spcPts val="1000"/>
              </a:spcBef>
              <a:spcAft>
                <a:spcPts val="0"/>
              </a:spcAft>
              <a:buClr>
                <a:schemeClr val="dk2"/>
              </a:buClr>
              <a:buSzPts val="2400"/>
              <a:buChar char="●"/>
            </a:pPr>
            <a:r>
              <a:rPr lang="en-US" sz="2300">
                <a:solidFill>
                  <a:schemeClr val="dk2"/>
                </a:solidFill>
              </a:rPr>
              <a:t>816-200-1638</a:t>
            </a:r>
            <a:endParaRPr sz="2300">
              <a:solidFill>
                <a:schemeClr val="dk2"/>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g2bb542c594c_0_6"/>
          <p:cNvSpPr txBox="1"/>
          <p:nvPr>
            <p:ph type="ctrTitle"/>
          </p:nvPr>
        </p:nvSpPr>
        <p:spPr>
          <a:xfrm>
            <a:off x="972600" y="1763267"/>
            <a:ext cx="10250700" cy="22197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KC Center Webcast Series</a:t>
            </a:r>
            <a:endParaRPr/>
          </a:p>
        </p:txBody>
      </p:sp>
      <p:sp>
        <p:nvSpPr>
          <p:cNvPr id="876" name="Google Shape;876;g2bb542c594c_0_6"/>
          <p:cNvSpPr txBox="1"/>
          <p:nvPr/>
        </p:nvSpPr>
        <p:spPr>
          <a:xfrm>
            <a:off x="1382250" y="3125975"/>
            <a:ext cx="8729400" cy="28494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1900"/>
              </a:spcBef>
              <a:spcAft>
                <a:spcPts val="0"/>
              </a:spcAft>
              <a:buNone/>
            </a:pPr>
            <a:r>
              <a:rPr b="1" lang="en-US" sz="2050">
                <a:latin typeface="Raleway"/>
                <a:ea typeface="Raleway"/>
                <a:cs typeface="Raleway"/>
                <a:sym typeface="Raleway"/>
              </a:rPr>
              <a:t>The dates for the 2024-2025 WEBCAST LECTURE SERIES are:</a:t>
            </a:r>
            <a:endParaRPr b="1" sz="2050">
              <a:latin typeface="Raleway"/>
              <a:ea typeface="Raleway"/>
              <a:cs typeface="Raleway"/>
              <a:sym typeface="Raleway"/>
            </a:endParaRPr>
          </a:p>
          <a:p>
            <a:pPr indent="-304800" lvl="0" marL="685800" rtl="0" algn="l">
              <a:lnSpc>
                <a:spcPct val="115000"/>
              </a:lnSpc>
              <a:spcBef>
                <a:spcPts val="600"/>
              </a:spcBef>
              <a:spcAft>
                <a:spcPts val="0"/>
              </a:spcAft>
              <a:buSzPts val="1200"/>
              <a:buChar char="●"/>
            </a:pPr>
            <a:r>
              <a:rPr b="1" lang="en-US" sz="1200">
                <a:latin typeface="Raleway"/>
                <a:ea typeface="Raleway"/>
                <a:cs typeface="Raleway"/>
                <a:sym typeface="Raleway"/>
              </a:rPr>
              <a:t>Date: </a:t>
            </a:r>
            <a:r>
              <a:rPr lang="en-US" sz="1200">
                <a:latin typeface="Raleway"/>
                <a:ea typeface="Raleway"/>
                <a:cs typeface="Raleway"/>
                <a:sym typeface="Raleway"/>
              </a:rPr>
              <a:t>September 27, October 25, January 3, January 24, February 28, March 28, April 25, May 30</a:t>
            </a:r>
            <a:endParaRPr sz="1200">
              <a:latin typeface="Raleway"/>
              <a:ea typeface="Raleway"/>
              <a:cs typeface="Raleway"/>
              <a:sym typeface="Raleway"/>
            </a:endParaRPr>
          </a:p>
          <a:p>
            <a:pPr indent="-304800" lvl="0" marL="685800" rtl="0" algn="l">
              <a:lnSpc>
                <a:spcPct val="115000"/>
              </a:lnSpc>
              <a:spcBef>
                <a:spcPts val="0"/>
              </a:spcBef>
              <a:spcAft>
                <a:spcPts val="0"/>
              </a:spcAft>
              <a:buSzPts val="1200"/>
              <a:buChar char="●"/>
            </a:pPr>
            <a:r>
              <a:rPr b="1" lang="en-US" sz="1200">
                <a:latin typeface="Raleway"/>
                <a:ea typeface="Raleway"/>
                <a:cs typeface="Raleway"/>
                <a:sym typeface="Raleway"/>
              </a:rPr>
              <a:t>Time:</a:t>
            </a:r>
            <a:r>
              <a:rPr lang="en-US" sz="1200">
                <a:latin typeface="Raleway"/>
                <a:ea typeface="Raleway"/>
                <a:cs typeface="Raleway"/>
                <a:sym typeface="Raleway"/>
              </a:rPr>
              <a:t> 12:30 pm-2:00 pm</a:t>
            </a:r>
            <a:endParaRPr sz="1200">
              <a:latin typeface="Raleway"/>
              <a:ea typeface="Raleway"/>
              <a:cs typeface="Raleway"/>
              <a:sym typeface="Raleway"/>
            </a:endParaRPr>
          </a:p>
          <a:p>
            <a:pPr indent="-304800" lvl="0" marL="685800" rtl="0" algn="l">
              <a:lnSpc>
                <a:spcPct val="115000"/>
              </a:lnSpc>
              <a:spcBef>
                <a:spcPts val="0"/>
              </a:spcBef>
              <a:spcAft>
                <a:spcPts val="0"/>
              </a:spcAft>
              <a:buSzPts val="1200"/>
              <a:buChar char="●"/>
            </a:pPr>
            <a:r>
              <a:rPr b="1" lang="en-US" sz="1200">
                <a:latin typeface="Raleway"/>
                <a:ea typeface="Raleway"/>
                <a:cs typeface="Raleway"/>
                <a:sym typeface="Raleway"/>
              </a:rPr>
              <a:t>Semester fees:</a:t>
            </a:r>
            <a:r>
              <a:rPr lang="en-US" sz="1200">
                <a:latin typeface="Raleway"/>
                <a:ea typeface="Raleway"/>
                <a:cs typeface="Raleway"/>
                <a:sym typeface="Raleway"/>
              </a:rPr>
              <a:t> $25 per individual session</a:t>
            </a:r>
            <a:endParaRPr sz="1200">
              <a:latin typeface="Raleway"/>
              <a:ea typeface="Raleway"/>
              <a:cs typeface="Raleway"/>
              <a:sym typeface="Raleway"/>
            </a:endParaRPr>
          </a:p>
          <a:p>
            <a:pPr indent="-304800" lvl="0" marL="685800" rtl="0" algn="l">
              <a:lnSpc>
                <a:spcPct val="115000"/>
              </a:lnSpc>
              <a:spcBef>
                <a:spcPts val="0"/>
              </a:spcBef>
              <a:spcAft>
                <a:spcPts val="0"/>
              </a:spcAft>
              <a:buSzPts val="1200"/>
              <a:buChar char="●"/>
            </a:pPr>
            <a:r>
              <a:rPr b="1" lang="en-US" sz="1200">
                <a:latin typeface="Raleway"/>
                <a:ea typeface="Raleway"/>
                <a:cs typeface="Raleway"/>
                <a:sym typeface="Raleway"/>
              </a:rPr>
              <a:t>CEU'S:</a:t>
            </a:r>
            <a:r>
              <a:rPr lang="en-US" sz="1200">
                <a:latin typeface="Raleway"/>
                <a:ea typeface="Raleway"/>
                <a:cs typeface="Raleway"/>
                <a:sym typeface="Raleway"/>
              </a:rPr>
              <a:t> 1.5 NASW approved CEU’s are available for each session</a:t>
            </a:r>
            <a:endParaRPr sz="1200">
              <a:latin typeface="Raleway"/>
              <a:ea typeface="Raleway"/>
              <a:cs typeface="Raleway"/>
              <a:sym typeface="Raleway"/>
            </a:endParaRPr>
          </a:p>
          <a:p>
            <a:pPr indent="0" lvl="0" marL="0" rtl="0" algn="l">
              <a:spcBef>
                <a:spcPts val="1600"/>
              </a:spcBef>
              <a:spcAft>
                <a:spcPts val="0"/>
              </a:spcAft>
              <a:buNone/>
            </a:pPr>
            <a:r>
              <a:t/>
            </a:r>
            <a:endParaRPr sz="1700">
              <a:solidFill>
                <a:schemeClr val="accent1"/>
              </a:solidFill>
              <a:latin typeface="Lato"/>
              <a:ea typeface="Lato"/>
              <a:cs typeface="Lato"/>
              <a:sym typeface="Lato"/>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96"/>
          <p:cNvSpPr txBox="1"/>
          <p:nvPr>
            <p:ph type="title"/>
          </p:nvPr>
        </p:nvSpPr>
        <p:spPr>
          <a:xfrm>
            <a:off x="941433" y="3044725"/>
            <a:ext cx="4401300" cy="22497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4000">
                <a:latin typeface="Century Gothic"/>
                <a:ea typeface="Century Gothic"/>
                <a:cs typeface="Century Gothic"/>
                <a:sym typeface="Century Gothic"/>
              </a:rPr>
              <a:t>202</a:t>
            </a:r>
            <a:r>
              <a:rPr lang="en-US" sz="4000"/>
              <a:t>4</a:t>
            </a:r>
            <a:r>
              <a:rPr lang="en-US" sz="4000">
                <a:latin typeface="Century Gothic"/>
                <a:ea typeface="Century Gothic"/>
                <a:cs typeface="Century Gothic"/>
                <a:sym typeface="Century Gothic"/>
              </a:rPr>
              <a:t>– 202</a:t>
            </a:r>
            <a:r>
              <a:rPr lang="en-US" sz="4000"/>
              <a:t>5</a:t>
            </a:r>
            <a:br>
              <a:rPr lang="en-US" sz="4000">
                <a:latin typeface="Century Gothic"/>
                <a:ea typeface="Century Gothic"/>
                <a:cs typeface="Century Gothic"/>
                <a:sym typeface="Century Gothic"/>
              </a:rPr>
            </a:br>
            <a:r>
              <a:rPr lang="en-US" sz="3300">
                <a:latin typeface="Century Gothic"/>
                <a:ea typeface="Century Gothic"/>
                <a:cs typeface="Century Gothic"/>
                <a:sym typeface="Century Gothic"/>
              </a:rPr>
              <a:t>Postgraduate Education </a:t>
            </a:r>
            <a:endParaRPr sz="3300">
              <a:latin typeface="Century Gothic"/>
              <a:ea typeface="Century Gothic"/>
              <a:cs typeface="Century Gothic"/>
              <a:sym typeface="Century Gothic"/>
            </a:endParaRPr>
          </a:p>
          <a:p>
            <a:pPr indent="0" lvl="0" marL="0" rtl="0" algn="l">
              <a:spcBef>
                <a:spcPts val="0"/>
              </a:spcBef>
              <a:spcAft>
                <a:spcPts val="0"/>
              </a:spcAft>
              <a:buClr>
                <a:srgbClr val="262626"/>
              </a:buClr>
              <a:buSzPct val="121212"/>
              <a:buFont typeface="Century Gothic"/>
              <a:buNone/>
            </a:pPr>
            <a:r>
              <a:rPr lang="en-US" sz="3300">
                <a:latin typeface="Century Gothic"/>
                <a:ea typeface="Century Gothic"/>
                <a:cs typeface="Century Gothic"/>
                <a:sym typeface="Century Gothic"/>
              </a:rPr>
              <a:t>and Training Series</a:t>
            </a:r>
            <a:endParaRPr sz="4700"/>
          </a:p>
        </p:txBody>
      </p:sp>
      <p:sp>
        <p:nvSpPr>
          <p:cNvPr id="883" name="Google Shape;883;p96"/>
          <p:cNvSpPr txBox="1"/>
          <p:nvPr/>
        </p:nvSpPr>
        <p:spPr>
          <a:xfrm>
            <a:off x="6732541" y="5025921"/>
            <a:ext cx="4660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Contact: info@kcfamilysystems.org</a:t>
            </a:r>
            <a:endParaRPr/>
          </a:p>
        </p:txBody>
      </p:sp>
      <p:pic>
        <p:nvPicPr>
          <p:cNvPr id="884" name="Google Shape;884;p96"/>
          <p:cNvPicPr preferRelativeResize="0"/>
          <p:nvPr/>
        </p:nvPicPr>
        <p:blipFill>
          <a:blip r:embed="rId3">
            <a:alphaModFix/>
          </a:blip>
          <a:stretch>
            <a:fillRect/>
          </a:stretch>
        </p:blipFill>
        <p:spPr>
          <a:xfrm>
            <a:off x="226625" y="72350"/>
            <a:ext cx="4762500" cy="1905000"/>
          </a:xfrm>
          <a:prstGeom prst="rect">
            <a:avLst/>
          </a:prstGeom>
          <a:noFill/>
          <a:ln>
            <a:noFill/>
          </a:ln>
        </p:spPr>
      </p:pic>
      <p:sp>
        <p:nvSpPr>
          <p:cNvPr id="885" name="Google Shape;885;p96"/>
          <p:cNvSpPr txBox="1"/>
          <p:nvPr/>
        </p:nvSpPr>
        <p:spPr>
          <a:xfrm>
            <a:off x="6732550" y="1787425"/>
            <a:ext cx="4187700" cy="350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300">
                <a:solidFill>
                  <a:schemeClr val="dk1"/>
                </a:solidFill>
                <a:latin typeface="Raleway"/>
                <a:ea typeface="Raleway"/>
                <a:cs typeface="Raleway"/>
                <a:sym typeface="Raleway"/>
              </a:rPr>
              <a:t>2024-25 Program Dates:</a:t>
            </a:r>
            <a:r>
              <a:rPr lang="en-US" sz="1300">
                <a:solidFill>
                  <a:schemeClr val="dk1"/>
                </a:solidFill>
                <a:latin typeface="Raleway"/>
                <a:ea typeface="Raleway"/>
                <a:cs typeface="Raleway"/>
                <a:sym typeface="Raleway"/>
              </a:rPr>
              <a:t> The third Friday of the month.</a:t>
            </a:r>
            <a:endParaRPr sz="1300">
              <a:solidFill>
                <a:schemeClr val="dk1"/>
              </a:solidFill>
              <a:latin typeface="Raleway"/>
              <a:ea typeface="Raleway"/>
              <a:cs typeface="Raleway"/>
              <a:sym typeface="Raleway"/>
            </a:endParaRPr>
          </a:p>
          <a:p>
            <a:pPr indent="0" lvl="0" marL="0" rtl="0" algn="l">
              <a:lnSpc>
                <a:spcPct val="115000"/>
              </a:lnSpc>
              <a:spcBef>
                <a:spcPts val="1600"/>
              </a:spcBef>
              <a:spcAft>
                <a:spcPts val="0"/>
              </a:spcAft>
              <a:buNone/>
            </a:pPr>
            <a:r>
              <a:rPr b="1" lang="en-US" sz="1300">
                <a:solidFill>
                  <a:schemeClr val="dk1"/>
                </a:solidFill>
                <a:latin typeface="Raleway"/>
                <a:ea typeface="Raleway"/>
                <a:cs typeface="Raleway"/>
                <a:sym typeface="Raleway"/>
              </a:rPr>
              <a:t>               2024</a:t>
            </a:r>
            <a:r>
              <a:rPr lang="en-US" sz="1300">
                <a:solidFill>
                  <a:schemeClr val="dk1"/>
                </a:solidFill>
                <a:latin typeface="Raleway"/>
                <a:ea typeface="Raleway"/>
                <a:cs typeface="Raleway"/>
                <a:sym typeface="Raleway"/>
              </a:rPr>
              <a:t>:  9/20, 10/18, 11/15, 12/20</a:t>
            </a:r>
            <a:br>
              <a:rPr lang="en-US" sz="1300">
                <a:solidFill>
                  <a:schemeClr val="dk1"/>
                </a:solidFill>
                <a:latin typeface="Raleway"/>
                <a:ea typeface="Raleway"/>
                <a:cs typeface="Raleway"/>
                <a:sym typeface="Raleway"/>
              </a:rPr>
            </a:br>
            <a:r>
              <a:rPr b="1" lang="en-US" sz="1300">
                <a:solidFill>
                  <a:schemeClr val="dk1"/>
                </a:solidFill>
                <a:latin typeface="Raleway"/>
                <a:ea typeface="Raleway"/>
                <a:cs typeface="Raleway"/>
                <a:sym typeface="Raleway"/>
              </a:rPr>
              <a:t>               2025:</a:t>
            </a:r>
            <a:r>
              <a:rPr lang="en-US" sz="1300">
                <a:solidFill>
                  <a:schemeClr val="dk1"/>
                </a:solidFill>
                <a:latin typeface="Raleway"/>
                <a:ea typeface="Raleway"/>
                <a:cs typeface="Raleway"/>
                <a:sym typeface="Raleway"/>
              </a:rPr>
              <a:t> 1/17, 2/21, 3/21, 4/18, 5/16</a:t>
            </a:r>
            <a:endParaRPr sz="1300">
              <a:solidFill>
                <a:schemeClr val="dk1"/>
              </a:solidFill>
              <a:latin typeface="Raleway"/>
              <a:ea typeface="Raleway"/>
              <a:cs typeface="Raleway"/>
              <a:sym typeface="Raleway"/>
            </a:endParaRPr>
          </a:p>
          <a:p>
            <a:pPr indent="0" lvl="0" marL="0" rtl="0" algn="l">
              <a:lnSpc>
                <a:spcPct val="115000"/>
              </a:lnSpc>
              <a:spcBef>
                <a:spcPts val="1600"/>
              </a:spcBef>
              <a:spcAft>
                <a:spcPts val="0"/>
              </a:spcAft>
              <a:buNone/>
            </a:pPr>
            <a:r>
              <a:rPr b="1" lang="en-US" sz="1300">
                <a:solidFill>
                  <a:schemeClr val="dk1"/>
                </a:solidFill>
                <a:latin typeface="Raleway"/>
                <a:ea typeface="Raleway"/>
                <a:cs typeface="Raleway"/>
                <a:sym typeface="Raleway"/>
              </a:rPr>
              <a:t>               Time:</a:t>
            </a:r>
            <a:r>
              <a:rPr lang="en-US" sz="1300">
                <a:solidFill>
                  <a:schemeClr val="dk1"/>
                </a:solidFill>
                <a:latin typeface="Raleway"/>
                <a:ea typeface="Raleway"/>
                <a:cs typeface="Raleway"/>
                <a:sym typeface="Raleway"/>
              </a:rPr>
              <a:t> 9:00 am-4:00 pm CST</a:t>
            </a:r>
            <a:endParaRPr sz="1300">
              <a:solidFill>
                <a:schemeClr val="dk1"/>
              </a:solidFill>
              <a:latin typeface="Raleway"/>
              <a:ea typeface="Raleway"/>
              <a:cs typeface="Raleway"/>
              <a:sym typeface="Raleway"/>
            </a:endParaRPr>
          </a:p>
          <a:p>
            <a:pPr indent="0" lvl="0" marL="0" rtl="0" algn="l">
              <a:lnSpc>
                <a:spcPct val="115000"/>
              </a:lnSpc>
              <a:spcBef>
                <a:spcPts val="1600"/>
              </a:spcBef>
              <a:spcAft>
                <a:spcPts val="0"/>
              </a:spcAft>
              <a:buNone/>
            </a:pPr>
            <a:r>
              <a:rPr b="1" lang="en-US" sz="1300">
                <a:solidFill>
                  <a:schemeClr val="dk1"/>
                </a:solidFill>
                <a:latin typeface="Raleway"/>
                <a:ea typeface="Raleway"/>
                <a:cs typeface="Raleway"/>
                <a:sym typeface="Raleway"/>
              </a:rPr>
              <a:t>2023-2024 Presenters:</a:t>
            </a:r>
            <a:r>
              <a:rPr lang="en-US" sz="1300">
                <a:solidFill>
                  <a:schemeClr val="dk1"/>
                </a:solidFill>
                <a:latin typeface="Raleway"/>
                <a:ea typeface="Raleway"/>
                <a:cs typeface="Raleway"/>
                <a:sym typeface="Raleway"/>
              </a:rPr>
              <a:t> Dr. Jim Edd Jones; Stephanie Ferrara, MSW; Dr. Cheryl Lester; Randall T. Frost, MDiv,, Carolyn Jacobs, PhD., Kathleen Kerr, MSN, MA, CNS, Margaret Otto, LSCSW, Joan Jurkowski, M.S., LCPC</a:t>
            </a:r>
            <a:endParaRPr sz="1300">
              <a:solidFill>
                <a:schemeClr val="dk1"/>
              </a:solidFill>
              <a:latin typeface="Raleway"/>
              <a:ea typeface="Raleway"/>
              <a:cs typeface="Raleway"/>
              <a:sym typeface="Raleway"/>
            </a:endParaRPr>
          </a:p>
          <a:p>
            <a:pPr indent="0" lvl="0" marL="0" rtl="0" algn="l">
              <a:lnSpc>
                <a:spcPct val="115000"/>
              </a:lnSpc>
              <a:spcBef>
                <a:spcPts val="1600"/>
              </a:spcBef>
              <a:spcAft>
                <a:spcPts val="1600"/>
              </a:spcAft>
              <a:buNone/>
            </a:pPr>
            <a:r>
              <a:t/>
            </a:r>
            <a:endParaRPr sz="1300">
              <a:solidFill>
                <a:schemeClr val="dk1"/>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f2078dfb39_0_0"/>
          <p:cNvSpPr txBox="1"/>
          <p:nvPr>
            <p:ph type="title"/>
          </p:nvPr>
        </p:nvSpPr>
        <p:spPr>
          <a:xfrm>
            <a:off x="6861549" y="1571150"/>
            <a:ext cx="5055300" cy="18420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Social Work &amp; Families</a:t>
            </a:r>
            <a:endParaRPr/>
          </a:p>
          <a:p>
            <a:pPr indent="0" lvl="0" marL="0" rtl="0" algn="l">
              <a:spcBef>
                <a:spcPts val="0"/>
              </a:spcBef>
              <a:spcAft>
                <a:spcPts val="0"/>
              </a:spcAft>
              <a:buNone/>
            </a:pPr>
            <a:r>
              <a:rPr lang="en-US"/>
              <a:t>Family Research: NIMH  1954-1959</a:t>
            </a:r>
            <a:endParaRPr/>
          </a:p>
          <a:p>
            <a:pPr indent="0" lvl="0" marL="0" rtl="0" algn="l">
              <a:spcBef>
                <a:spcPts val="0"/>
              </a:spcBef>
              <a:spcAft>
                <a:spcPts val="0"/>
              </a:spcAft>
              <a:buNone/>
            </a:pPr>
            <a:r>
              <a:rPr lang="en-US"/>
              <a:t> </a:t>
            </a:r>
            <a:endParaRPr/>
          </a:p>
        </p:txBody>
      </p:sp>
      <p:sp>
        <p:nvSpPr>
          <p:cNvPr id="205" name="Google Shape;205;g1f2078dfb39_0_0"/>
          <p:cNvSpPr txBox="1"/>
          <p:nvPr>
            <p:ph idx="1" type="body"/>
          </p:nvPr>
        </p:nvSpPr>
        <p:spPr>
          <a:xfrm>
            <a:off x="6380500" y="3268925"/>
            <a:ext cx="5536200" cy="2989500"/>
          </a:xfrm>
          <a:prstGeom prst="rect">
            <a:avLst/>
          </a:prstGeom>
        </p:spPr>
        <p:txBody>
          <a:bodyPr anchorCtr="0" anchor="t" bIns="121900" lIns="121900" spcFirstLastPara="1" rIns="121900" wrap="square" tIns="121900">
            <a:normAutofit fontScale="47500" lnSpcReduction="20000"/>
          </a:bodyPr>
          <a:lstStyle/>
          <a:p>
            <a:pPr indent="-308745" lvl="0" marL="457200" rtl="0" algn="just">
              <a:lnSpc>
                <a:spcPct val="115000"/>
              </a:lnSpc>
              <a:spcBef>
                <a:spcPts val="0"/>
              </a:spcBef>
              <a:spcAft>
                <a:spcPts val="0"/>
              </a:spcAft>
              <a:buSzPct val="100000"/>
              <a:buChar char="●"/>
            </a:pPr>
            <a:r>
              <a:rPr lang="en-US" sz="2657"/>
              <a:t>The camelot of  </a:t>
            </a:r>
            <a:r>
              <a:rPr lang="en-US" sz="2657"/>
              <a:t>research  at NIMH, Bethesda, MD  with Dr Bowen in the lead. Bethesda, M.D. that  lead to the discovery of the family as an  emotional unit. </a:t>
            </a:r>
            <a:endParaRPr sz="2657"/>
          </a:p>
          <a:p>
            <a:pPr indent="-308745" lvl="0" marL="457200" rtl="0" algn="just">
              <a:lnSpc>
                <a:spcPct val="115000"/>
              </a:lnSpc>
              <a:spcBef>
                <a:spcPts val="0"/>
              </a:spcBef>
              <a:spcAft>
                <a:spcPts val="0"/>
              </a:spcAft>
              <a:buSzPct val="100000"/>
              <a:buChar char="●"/>
            </a:pPr>
            <a:r>
              <a:rPr lang="en-US" sz="2657"/>
              <a:t>Families with an adult schizophrenic child living on a research ward for long periods of time. ( for ex 18 months) </a:t>
            </a:r>
            <a:endParaRPr sz="2657"/>
          </a:p>
          <a:p>
            <a:pPr indent="-308745" lvl="0" marL="457200" rtl="0" algn="just">
              <a:lnSpc>
                <a:spcPct val="115000"/>
              </a:lnSpc>
              <a:spcBef>
                <a:spcPts val="0"/>
              </a:spcBef>
              <a:spcAft>
                <a:spcPts val="0"/>
              </a:spcAft>
              <a:buSzPct val="100000"/>
              <a:buChar char="●"/>
            </a:pPr>
            <a:r>
              <a:rPr lang="en-US" sz="2657"/>
              <a:t>A wealth  of new facts and methods by watching the intense process in schizophrenic families….  these families had the “ right “ emotional process to be admitted to the unit. The  dx was secondary. </a:t>
            </a:r>
            <a:endParaRPr sz="2657"/>
          </a:p>
          <a:p>
            <a:pPr indent="-308745" lvl="0" marL="457200" rtl="0" algn="just">
              <a:lnSpc>
                <a:spcPct val="115000"/>
              </a:lnSpc>
              <a:spcBef>
                <a:spcPts val="0"/>
              </a:spcBef>
              <a:spcAft>
                <a:spcPts val="0"/>
              </a:spcAft>
              <a:buSzPct val="100000"/>
              <a:buChar char="●"/>
            </a:pPr>
            <a:r>
              <a:rPr lang="en-US" sz="2657"/>
              <a:t>As  the project went on , staff and families  attended  the staff meeting and  started to address their own part of the problems. This produced marked improvement  of the family symptoms.     </a:t>
            </a:r>
            <a:endParaRPr sz="2657"/>
          </a:p>
          <a:p>
            <a:pPr indent="-308745" lvl="0" marL="457200" rtl="0" algn="just">
              <a:lnSpc>
                <a:spcPct val="115000"/>
              </a:lnSpc>
              <a:spcBef>
                <a:spcPts val="0"/>
              </a:spcBef>
              <a:spcAft>
                <a:spcPts val="0"/>
              </a:spcAft>
              <a:buSzPct val="100000"/>
              <a:buChar char="●"/>
            </a:pPr>
            <a:r>
              <a:rPr lang="en-US" sz="2657"/>
              <a:t>Focus and training medical staff on function not dx. For example,  all dx terms eliminate and  described instead.  The term “ maximum disfunction” was used instead.  </a:t>
            </a:r>
            <a:endParaRPr/>
          </a:p>
        </p:txBody>
      </p:sp>
      <p:pic>
        <p:nvPicPr>
          <p:cNvPr id="206" name="Google Shape;206;g1f2078dfb39_0_0"/>
          <p:cNvPicPr preferRelativeResize="0"/>
          <p:nvPr/>
        </p:nvPicPr>
        <p:blipFill>
          <a:blip r:embed="rId3">
            <a:alphaModFix/>
          </a:blip>
          <a:stretch>
            <a:fillRect/>
          </a:stretch>
        </p:blipFill>
        <p:spPr>
          <a:xfrm>
            <a:off x="1780975" y="2595150"/>
            <a:ext cx="2284400" cy="1667699"/>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g269dc5a0146_0_197"/>
          <p:cNvSpPr txBox="1"/>
          <p:nvPr>
            <p:ph type="ctrTitle"/>
          </p:nvPr>
        </p:nvSpPr>
        <p:spPr>
          <a:xfrm>
            <a:off x="972600" y="1763267"/>
            <a:ext cx="10250700" cy="22197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References</a:t>
            </a:r>
            <a:endParaRPr/>
          </a:p>
        </p:txBody>
      </p:sp>
      <p:sp>
        <p:nvSpPr>
          <p:cNvPr id="892" name="Google Shape;892;g269dc5a0146_0_197"/>
          <p:cNvSpPr txBox="1"/>
          <p:nvPr>
            <p:ph idx="1" type="subTitle"/>
          </p:nvPr>
        </p:nvSpPr>
        <p:spPr>
          <a:xfrm>
            <a:off x="1015362" y="3261483"/>
            <a:ext cx="10250700" cy="721500"/>
          </a:xfrm>
          <a:prstGeom prst="rect">
            <a:avLst/>
          </a:prstGeom>
        </p:spPr>
        <p:txBody>
          <a:bodyPr anchorCtr="0" anchor="t" bIns="121900" lIns="121900" spcFirstLastPara="1" rIns="121900" wrap="square" tIns="121900">
            <a:noAutofit/>
          </a:bodyPr>
          <a:lstStyle/>
          <a:p>
            <a:pPr indent="0" lvl="0" marL="0" rtl="0" algn="l">
              <a:lnSpc>
                <a:spcPct val="80000"/>
              </a:lnSpc>
              <a:spcBef>
                <a:spcPts val="0"/>
              </a:spcBef>
              <a:spcAft>
                <a:spcPts val="0"/>
              </a:spcAft>
              <a:buSzPts val="770"/>
              <a:buNone/>
            </a:pPr>
            <a:r>
              <a:rPr lang="en-US" sz="2645">
                <a:solidFill>
                  <a:schemeClr val="dk2"/>
                </a:solidFill>
                <a:latin typeface="Raleway Light"/>
                <a:ea typeface="Raleway Light"/>
                <a:cs typeface="Raleway Light"/>
                <a:sym typeface="Raleway Light"/>
              </a:rPr>
              <a:t>Bowen, M. (1978). </a:t>
            </a:r>
            <a:r>
              <a:rPr i="1" lang="en-US" sz="2645">
                <a:solidFill>
                  <a:schemeClr val="dk2"/>
                </a:solidFill>
                <a:latin typeface="Raleway Light"/>
                <a:ea typeface="Raleway Light"/>
                <a:cs typeface="Raleway Light"/>
                <a:sym typeface="Raleway Light"/>
              </a:rPr>
              <a:t>Family therapy in clinical practice</a:t>
            </a:r>
            <a:r>
              <a:rPr lang="en-US" sz="2645">
                <a:solidFill>
                  <a:schemeClr val="dk2"/>
                </a:solidFill>
                <a:latin typeface="Raleway Light"/>
                <a:ea typeface="Raleway Light"/>
                <a:cs typeface="Raleway Light"/>
                <a:sym typeface="Raleway Light"/>
              </a:rPr>
              <a:t>. Rowman &amp; Littlefield ; Northvale, N.J.</a:t>
            </a:r>
            <a:endParaRPr sz="2645">
              <a:solidFill>
                <a:schemeClr val="dk2"/>
              </a:solidFill>
              <a:latin typeface="Raleway Light"/>
              <a:ea typeface="Raleway Light"/>
              <a:cs typeface="Raleway Light"/>
              <a:sym typeface="Raleway Light"/>
            </a:endParaRPr>
          </a:p>
          <a:p>
            <a:pPr indent="0" lvl="0" marL="0" rtl="0" algn="l">
              <a:lnSpc>
                <a:spcPct val="80000"/>
              </a:lnSpc>
              <a:spcBef>
                <a:spcPts val="0"/>
              </a:spcBef>
              <a:spcAft>
                <a:spcPts val="0"/>
              </a:spcAft>
              <a:buSzPts val="770"/>
              <a:buNone/>
            </a:pPr>
            <a:r>
              <a:t/>
            </a:r>
            <a:endParaRPr sz="2645">
              <a:solidFill>
                <a:schemeClr val="dk2"/>
              </a:solidFill>
              <a:latin typeface="Raleway Light"/>
              <a:ea typeface="Raleway Light"/>
              <a:cs typeface="Raleway Light"/>
              <a:sym typeface="Raleway Light"/>
            </a:endParaRPr>
          </a:p>
          <a:p>
            <a:pPr indent="0" lvl="0" marL="0" rtl="0" algn="l">
              <a:lnSpc>
                <a:spcPct val="80000"/>
              </a:lnSpc>
              <a:spcBef>
                <a:spcPts val="0"/>
              </a:spcBef>
              <a:spcAft>
                <a:spcPts val="0"/>
              </a:spcAft>
              <a:buSzPts val="770"/>
              <a:buNone/>
            </a:pPr>
            <a:r>
              <a:rPr lang="en-US" sz="2645">
                <a:solidFill>
                  <a:schemeClr val="dk2"/>
                </a:solidFill>
                <a:latin typeface="Raleway Light"/>
                <a:ea typeface="Raleway Light"/>
                <a:cs typeface="Raleway Light"/>
                <a:sym typeface="Raleway Light"/>
              </a:rPr>
              <a:t>Kerr, M. E. (2019). </a:t>
            </a:r>
            <a:r>
              <a:rPr i="1" lang="en-US" sz="2645">
                <a:solidFill>
                  <a:schemeClr val="dk2"/>
                </a:solidFill>
                <a:latin typeface="Raleway Light"/>
                <a:ea typeface="Raleway Light"/>
                <a:cs typeface="Raleway Light"/>
                <a:sym typeface="Raleway Light"/>
              </a:rPr>
              <a:t>Bowen theory’s secrets : revealing the hidden life of families</a:t>
            </a:r>
            <a:r>
              <a:rPr lang="en-US" sz="2645">
                <a:solidFill>
                  <a:schemeClr val="dk2"/>
                </a:solidFill>
                <a:latin typeface="Raleway Light"/>
                <a:ea typeface="Raleway Light"/>
                <a:cs typeface="Raleway Light"/>
                <a:sym typeface="Raleway Light"/>
              </a:rPr>
              <a:t>. W.W. Norton &amp; Company.</a:t>
            </a:r>
            <a:endParaRPr sz="2645">
              <a:solidFill>
                <a:schemeClr val="dk2"/>
              </a:solidFill>
              <a:latin typeface="Raleway Light"/>
              <a:ea typeface="Raleway Light"/>
              <a:cs typeface="Raleway Light"/>
              <a:sym typeface="Raleway Light"/>
            </a:endParaRPr>
          </a:p>
          <a:p>
            <a:pPr indent="0" lvl="0" marL="0" rtl="0" algn="l">
              <a:lnSpc>
                <a:spcPct val="80000"/>
              </a:lnSpc>
              <a:spcBef>
                <a:spcPts val="0"/>
              </a:spcBef>
              <a:spcAft>
                <a:spcPts val="0"/>
              </a:spcAft>
              <a:buSzPts val="770"/>
              <a:buNone/>
            </a:pPr>
            <a:r>
              <a:t/>
            </a:r>
            <a:endParaRPr sz="2645">
              <a:solidFill>
                <a:schemeClr val="dk2"/>
              </a:solidFill>
              <a:latin typeface="Raleway Light"/>
              <a:ea typeface="Raleway Light"/>
              <a:cs typeface="Raleway Light"/>
              <a:sym typeface="Raleway Light"/>
            </a:endParaRPr>
          </a:p>
          <a:p>
            <a:pPr indent="0" lvl="0" marL="0" rtl="0" algn="l">
              <a:lnSpc>
                <a:spcPct val="80000"/>
              </a:lnSpc>
              <a:spcBef>
                <a:spcPts val="0"/>
              </a:spcBef>
              <a:spcAft>
                <a:spcPts val="0"/>
              </a:spcAft>
              <a:buSzPts val="770"/>
              <a:buNone/>
            </a:pPr>
            <a:r>
              <a:rPr lang="en-US" sz="2645">
                <a:solidFill>
                  <a:schemeClr val="dk2"/>
                </a:solidFill>
                <a:latin typeface="Raleway Light"/>
                <a:ea typeface="Raleway Light"/>
                <a:cs typeface="Raleway Light"/>
                <a:sym typeface="Raleway Light"/>
              </a:rPr>
              <a:t>Rakow, C. M. (2022). </a:t>
            </a:r>
            <a:r>
              <a:rPr i="1" lang="en-US" sz="2645">
                <a:solidFill>
                  <a:schemeClr val="dk2"/>
                </a:solidFill>
                <a:latin typeface="Raleway Light"/>
                <a:ea typeface="Raleway Light"/>
                <a:cs typeface="Raleway Light"/>
                <a:sym typeface="Raleway Light"/>
              </a:rPr>
              <a:t>Making Sense of Human Life</a:t>
            </a:r>
            <a:r>
              <a:rPr lang="en-US" sz="2645">
                <a:solidFill>
                  <a:schemeClr val="dk2"/>
                </a:solidFill>
                <a:latin typeface="Raleway Light"/>
                <a:ea typeface="Raleway Light"/>
                <a:cs typeface="Raleway Light"/>
                <a:sym typeface="Raleway Light"/>
              </a:rPr>
              <a:t>. Taylor &amp; Francis.</a:t>
            </a:r>
            <a:endParaRPr sz="3170">
              <a:solidFill>
                <a:schemeClr val="dk2"/>
              </a:solidFill>
              <a:latin typeface="Raleway Light"/>
              <a:ea typeface="Raleway Light"/>
              <a:cs typeface="Raleway Light"/>
              <a:sym typeface="Raleway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2022-02-28T17:13:42Z</dcterms:created>
  <dc:creator>Margaret</dc:creator>
</cp:coreProperties>
</file>